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6" d="100"/>
          <a:sy n="106" d="100"/>
        </p:scale>
        <p:origin x="1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8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sessions/quirky-optimistic-curie/mnt/poze/14.jpeg"/>
          <p:cNvPicPr>
            <a:picLocks noChangeAspect="1"/>
          </p:cNvPicPr>
          <p:nvPr/>
        </p:nvPicPr>
        <p:blipFill>
          <a:blip r:embed="rId4"/>
          <a:srcRect/>
          <a:stretch/>
        </p:blipFill>
        <p:spPr>
          <a:xfrm>
            <a:off x="7360920" y="0"/>
            <a:ext cx="4830775" cy="6858000"/>
          </a:xfrm>
          <a:prstGeom prst="rect">
            <a:avLst/>
          </a:prstGeom>
        </p:spPr>
      </p:pic>
      <p:sp>
        <p:nvSpPr>
          <p:cNvPr id="3" name="Shape 0"/>
          <p:cNvSpPr/>
          <p:nvPr/>
        </p:nvSpPr>
        <p:spPr>
          <a:xfrm>
            <a:off x="7040880" y="0"/>
            <a:ext cx="1005840" cy="6858000"/>
          </a:xfrm>
          <a:prstGeom prst="rect">
            <a:avLst/>
          </a:prstGeom>
          <a:solidFill>
            <a:srgbClr val="1A2A6C">
              <a:alpha val="85000"/>
            </a:srgbClr>
          </a:solidFill>
          <a:ln/>
        </p:spPr>
        <p:txBody>
          <a:bodyPr/>
          <a:lstStyle/>
          <a:p>
            <a:endParaRPr lang="en-US"/>
          </a:p>
        </p:txBody>
      </p:sp>
      <p:sp>
        <p:nvSpPr>
          <p:cNvPr id="4" name="Shape 1"/>
          <p:cNvSpPr/>
          <p:nvPr/>
        </p:nvSpPr>
        <p:spPr>
          <a:xfrm>
            <a:off x="7360920" y="0"/>
            <a:ext cx="4830775" cy="6858000"/>
          </a:xfrm>
          <a:prstGeom prst="rect">
            <a:avLst/>
          </a:prstGeom>
          <a:solidFill>
            <a:srgbClr val="1A2A6C">
              <a:alpha val="45000"/>
            </a:srgbClr>
          </a:solidFill>
          <a:ln/>
        </p:spPr>
        <p:txBody>
          <a:bodyPr/>
          <a:lstStyle/>
          <a:p>
            <a:endParaRPr lang="en-US"/>
          </a:p>
        </p:txBody>
      </p:sp>
      <p:sp>
        <p:nvSpPr>
          <p:cNvPr id="5" name="Shape 2"/>
          <p:cNvSpPr/>
          <p:nvPr/>
        </p:nvSpPr>
        <p:spPr>
          <a:xfrm>
            <a:off x="822960" y="1417320"/>
            <a:ext cx="2286000" cy="457200"/>
          </a:xfrm>
          <a:prstGeom prst="rect">
            <a:avLst/>
          </a:prstGeom>
          <a:solidFill>
            <a:srgbClr val="7AC143"/>
          </a:solidFill>
          <a:ln/>
        </p:spPr>
        <p:txBody>
          <a:bodyPr/>
          <a:lstStyle/>
          <a:p>
            <a:endParaRPr lang="en-US"/>
          </a:p>
        </p:txBody>
      </p:sp>
      <p:sp>
        <p:nvSpPr>
          <p:cNvPr id="6" name="Text 3"/>
          <p:cNvSpPr/>
          <p:nvPr/>
        </p:nvSpPr>
        <p:spPr>
          <a:xfrm>
            <a:off x="822960" y="1417320"/>
            <a:ext cx="2286000" cy="457200"/>
          </a:xfrm>
          <a:prstGeom prst="rect">
            <a:avLst/>
          </a:prstGeom>
          <a:noFill/>
          <a:ln/>
        </p:spPr>
        <p:txBody>
          <a:bodyPr wrap="square" lIns="0" tIns="0" rIns="0" bIns="0" rtlCol="0" anchor="ctr"/>
          <a:lstStyle/>
          <a:p>
            <a:pPr marL="0" indent="0" algn="ctr">
              <a:buNone/>
            </a:pPr>
            <a:r>
              <a:rPr lang="en-US" sz="1300" b="1" kern="0" spc="200" dirty="0">
                <a:solidFill>
                  <a:srgbClr val="1A2A6C"/>
                </a:solidFill>
                <a:latin typeface="Trebuchet MS" pitchFamily="34" charset="0"/>
                <a:ea typeface="Trebuchet MS" pitchFamily="34" charset="-122"/>
                <a:cs typeface="Trebuchet MS" pitchFamily="34" charset="-120"/>
              </a:rPr>
              <a:t>FUNDAȚIA TINMAR</a:t>
            </a:r>
            <a:endParaRPr lang="en-US" sz="1300" dirty="0"/>
          </a:p>
        </p:txBody>
      </p:sp>
      <p:sp>
        <p:nvSpPr>
          <p:cNvPr id="7" name="Text 4"/>
          <p:cNvSpPr/>
          <p:nvPr/>
        </p:nvSpPr>
        <p:spPr>
          <a:xfrm>
            <a:off x="777240" y="1965960"/>
            <a:ext cx="6766560" cy="2194560"/>
          </a:xfrm>
          <a:prstGeom prst="rect">
            <a:avLst/>
          </a:prstGeom>
          <a:noFill/>
          <a:ln/>
        </p:spPr>
        <p:txBody>
          <a:bodyPr wrap="square" rtlCol="0" anchor="ctr"/>
          <a:lstStyle/>
          <a:p>
            <a:pPr marL="0" indent="0">
              <a:lnSpc>
                <a:spcPct val="95000"/>
              </a:lnSpc>
              <a:buNone/>
            </a:pPr>
            <a:r>
              <a:rPr lang="en-US" sz="6200" b="1" dirty="0">
                <a:solidFill>
                  <a:srgbClr val="FFFFFF"/>
                </a:solidFill>
                <a:latin typeface="Trebuchet MS" pitchFamily="34" charset="0"/>
                <a:ea typeface="Trebuchet MS" pitchFamily="34" charset="-122"/>
                <a:cs typeface="Trebuchet MS" pitchFamily="34" charset="-120"/>
              </a:rPr>
              <a:t>Educație</a:t>
            </a:r>
            <a:endParaRPr lang="en-US" sz="6200" dirty="0"/>
          </a:p>
          <a:p>
            <a:pPr marL="0" indent="0">
              <a:lnSpc>
                <a:spcPct val="95000"/>
              </a:lnSpc>
              <a:buNone/>
            </a:pPr>
            <a:r>
              <a:rPr lang="en-US" sz="6200" b="1" dirty="0">
                <a:solidFill>
                  <a:srgbClr val="FFFFFF"/>
                </a:solidFill>
                <a:latin typeface="Trebuchet MS" pitchFamily="34" charset="0"/>
                <a:ea typeface="Trebuchet MS" pitchFamily="34" charset="-122"/>
                <a:cs typeface="Trebuchet MS" pitchFamily="34" charset="-120"/>
              </a:rPr>
              <a:t>pentru Viitor</a:t>
            </a:r>
            <a:endParaRPr lang="en-US" sz="6200" dirty="0"/>
          </a:p>
        </p:txBody>
      </p:sp>
      <p:sp>
        <p:nvSpPr>
          <p:cNvPr id="8" name="Text 5"/>
          <p:cNvSpPr/>
          <p:nvPr/>
        </p:nvSpPr>
        <p:spPr>
          <a:xfrm>
            <a:off x="822960" y="4160520"/>
            <a:ext cx="6400800" cy="548640"/>
          </a:xfrm>
          <a:prstGeom prst="rect">
            <a:avLst/>
          </a:prstGeom>
          <a:noFill/>
          <a:ln/>
        </p:spPr>
        <p:txBody>
          <a:bodyPr wrap="square" rtlCol="0" anchor="ctr"/>
          <a:lstStyle/>
          <a:p>
            <a:pPr marL="0" indent="0">
              <a:buNone/>
            </a:pPr>
            <a:r>
              <a:rPr lang="en-US" sz="2200" i="1" dirty="0">
                <a:solidFill>
                  <a:srgbClr val="C3D928"/>
                </a:solidFill>
                <a:latin typeface="Calibri" pitchFamily="34" charset="0"/>
                <a:ea typeface="Calibri" pitchFamily="34" charset="-122"/>
                <a:cs typeface="Calibri" pitchFamily="34" charset="-120"/>
              </a:rPr>
              <a:t>Rezumat de impact  ·  2024 – 2026</a:t>
            </a:r>
            <a:endParaRPr lang="en-US" sz="2200" dirty="0"/>
          </a:p>
        </p:txBody>
      </p:sp>
      <p:sp>
        <p:nvSpPr>
          <p:cNvPr id="9" name="Text 6"/>
          <p:cNvSpPr/>
          <p:nvPr/>
        </p:nvSpPr>
        <p:spPr>
          <a:xfrm>
            <a:off x="822960" y="4892040"/>
            <a:ext cx="6217920" cy="731520"/>
          </a:xfrm>
          <a:prstGeom prst="rect">
            <a:avLst/>
          </a:prstGeom>
          <a:noFill/>
          <a:ln/>
        </p:spPr>
        <p:txBody>
          <a:bodyPr wrap="square" rtlCol="0" anchor="ctr"/>
          <a:lstStyle/>
          <a:p>
            <a:pPr marL="0" indent="0">
              <a:buNone/>
            </a:pPr>
            <a:r>
              <a:rPr lang="en-US" sz="1600" dirty="0">
                <a:solidFill>
                  <a:srgbClr val="D9E6F5"/>
                </a:solidFill>
                <a:latin typeface="Calibri" pitchFamily="34" charset="0"/>
                <a:ea typeface="Calibri" pitchFamily="34" charset="-122"/>
                <a:cs typeface="Calibri" pitchFamily="34" charset="-120"/>
              </a:rPr>
              <a:t>Investiție în educație. Investiție în viitorul României.</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100584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Rezultate și lecții învățate</a:t>
            </a:r>
            <a:endParaRPr lang="en-US" sz="3800" dirty="0"/>
          </a:p>
        </p:txBody>
      </p:sp>
      <p:sp>
        <p:nvSpPr>
          <p:cNvPr id="3" name="Text 1"/>
          <p:cNvSpPr/>
          <p:nvPr/>
        </p:nvSpPr>
        <p:spPr>
          <a:xfrm>
            <a:off x="640080" y="1234440"/>
            <a:ext cx="100584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Ce am construit împreună în doi ani</a:t>
            </a:r>
            <a:endParaRPr lang="en-US" sz="1800" dirty="0"/>
          </a:p>
        </p:txBody>
      </p:sp>
      <p:sp>
        <p:nvSpPr>
          <p:cNvPr id="4" name="Shape 2"/>
          <p:cNvSpPr/>
          <p:nvPr/>
        </p:nvSpPr>
        <p:spPr>
          <a:xfrm>
            <a:off x="640080" y="2011680"/>
            <a:ext cx="2606040" cy="155448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5" name="Shape 3"/>
          <p:cNvSpPr/>
          <p:nvPr/>
        </p:nvSpPr>
        <p:spPr>
          <a:xfrm>
            <a:off x="640080" y="2011680"/>
            <a:ext cx="2606040" cy="128016"/>
          </a:xfrm>
          <a:prstGeom prst="rect">
            <a:avLst/>
          </a:prstGeom>
          <a:solidFill>
            <a:srgbClr val="7AC143"/>
          </a:solidFill>
          <a:ln/>
        </p:spPr>
        <p:txBody>
          <a:bodyPr/>
          <a:lstStyle/>
          <a:p>
            <a:endParaRPr lang="en-US"/>
          </a:p>
        </p:txBody>
      </p:sp>
      <p:sp>
        <p:nvSpPr>
          <p:cNvPr id="6" name="Text 4"/>
          <p:cNvSpPr/>
          <p:nvPr/>
        </p:nvSpPr>
        <p:spPr>
          <a:xfrm>
            <a:off x="640080" y="2240280"/>
            <a:ext cx="2606040" cy="822960"/>
          </a:xfrm>
          <a:prstGeom prst="rect">
            <a:avLst/>
          </a:prstGeom>
          <a:noFill/>
          <a:ln/>
        </p:spPr>
        <p:txBody>
          <a:bodyPr wrap="square" lIns="0" tIns="0" rIns="0" bIns="0" rtlCol="0" anchor="ctr"/>
          <a:lstStyle/>
          <a:p>
            <a:pPr marL="0" indent="0" algn="ctr">
              <a:buNone/>
            </a:pPr>
            <a:r>
              <a:rPr lang="en-US" sz="3400" b="1" dirty="0">
                <a:solidFill>
                  <a:srgbClr val="1A2A6C"/>
                </a:solidFill>
                <a:latin typeface="Trebuchet MS" pitchFamily="34" charset="0"/>
                <a:ea typeface="Trebuchet MS" pitchFamily="34" charset="-122"/>
                <a:cs typeface="Trebuchet MS" pitchFamily="34" charset="-120"/>
              </a:rPr>
              <a:t>6.341</a:t>
            </a:r>
            <a:endParaRPr lang="en-US" sz="3400" dirty="0"/>
          </a:p>
        </p:txBody>
      </p:sp>
      <p:sp>
        <p:nvSpPr>
          <p:cNvPr id="7" name="Text 5"/>
          <p:cNvSpPr/>
          <p:nvPr/>
        </p:nvSpPr>
        <p:spPr>
          <a:xfrm>
            <a:off x="640080" y="3063240"/>
            <a:ext cx="2606040" cy="457200"/>
          </a:xfrm>
          <a:prstGeom prst="rect">
            <a:avLst/>
          </a:prstGeom>
          <a:noFill/>
          <a:ln/>
        </p:spPr>
        <p:txBody>
          <a:bodyPr wrap="square" lIns="0" tIns="0" rIns="0" bIns="0" rtlCol="0" anchor="ctr"/>
          <a:lstStyle/>
          <a:p>
            <a:pPr marL="0" indent="0" algn="ctr">
              <a:buNone/>
            </a:pPr>
            <a:r>
              <a:rPr lang="en-US" sz="1300" dirty="0">
                <a:solidFill>
                  <a:srgbClr val="5B6B7B"/>
                </a:solidFill>
                <a:latin typeface="Calibri" pitchFamily="34" charset="0"/>
                <a:ea typeface="Calibri" pitchFamily="34" charset="-122"/>
                <a:cs typeface="Calibri" pitchFamily="34" charset="-120"/>
              </a:rPr>
              <a:t>bursieri susținuți</a:t>
            </a:r>
            <a:endParaRPr lang="en-US" sz="1300" dirty="0"/>
          </a:p>
        </p:txBody>
      </p:sp>
      <p:sp>
        <p:nvSpPr>
          <p:cNvPr id="8" name="Shape 6"/>
          <p:cNvSpPr/>
          <p:nvPr/>
        </p:nvSpPr>
        <p:spPr>
          <a:xfrm>
            <a:off x="3456432" y="2011680"/>
            <a:ext cx="2606040" cy="155448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9" name="Shape 7"/>
          <p:cNvSpPr/>
          <p:nvPr/>
        </p:nvSpPr>
        <p:spPr>
          <a:xfrm>
            <a:off x="3456432" y="2011680"/>
            <a:ext cx="2606040" cy="128016"/>
          </a:xfrm>
          <a:prstGeom prst="rect">
            <a:avLst/>
          </a:prstGeom>
          <a:solidFill>
            <a:srgbClr val="0072CE"/>
          </a:solidFill>
          <a:ln/>
        </p:spPr>
        <p:txBody>
          <a:bodyPr/>
          <a:lstStyle/>
          <a:p>
            <a:endParaRPr lang="en-US"/>
          </a:p>
        </p:txBody>
      </p:sp>
      <p:sp>
        <p:nvSpPr>
          <p:cNvPr id="10" name="Text 8"/>
          <p:cNvSpPr/>
          <p:nvPr/>
        </p:nvSpPr>
        <p:spPr>
          <a:xfrm>
            <a:off x="3456432" y="2240280"/>
            <a:ext cx="2606040" cy="822960"/>
          </a:xfrm>
          <a:prstGeom prst="rect">
            <a:avLst/>
          </a:prstGeom>
          <a:noFill/>
          <a:ln/>
        </p:spPr>
        <p:txBody>
          <a:bodyPr wrap="square" lIns="0" tIns="0" rIns="0" bIns="0" rtlCol="0" anchor="ctr"/>
          <a:lstStyle/>
          <a:p>
            <a:pPr marL="0" indent="0" algn="ctr">
              <a:buNone/>
            </a:pPr>
            <a:r>
              <a:rPr lang="en-US" sz="3400" b="1" dirty="0">
                <a:solidFill>
                  <a:srgbClr val="1A2A6C"/>
                </a:solidFill>
                <a:latin typeface="Trebuchet MS" pitchFamily="34" charset="0"/>
                <a:ea typeface="Trebuchet MS" pitchFamily="34" charset="-122"/>
                <a:cs typeface="Trebuchet MS" pitchFamily="34" charset="-120"/>
              </a:rPr>
              <a:t>2,3 mil €</a:t>
            </a:r>
            <a:endParaRPr lang="en-US" sz="3400" dirty="0"/>
          </a:p>
        </p:txBody>
      </p:sp>
      <p:sp>
        <p:nvSpPr>
          <p:cNvPr id="11" name="Text 9"/>
          <p:cNvSpPr/>
          <p:nvPr/>
        </p:nvSpPr>
        <p:spPr>
          <a:xfrm>
            <a:off x="3456432" y="3063240"/>
            <a:ext cx="2606040" cy="457200"/>
          </a:xfrm>
          <a:prstGeom prst="rect">
            <a:avLst/>
          </a:prstGeom>
          <a:noFill/>
          <a:ln/>
        </p:spPr>
        <p:txBody>
          <a:bodyPr wrap="square" lIns="0" tIns="0" rIns="0" bIns="0" rtlCol="0" anchor="ctr"/>
          <a:lstStyle/>
          <a:p>
            <a:pPr marL="0" indent="0" algn="ctr">
              <a:buNone/>
            </a:pPr>
            <a:r>
              <a:rPr lang="en-US" sz="1300" dirty="0">
                <a:solidFill>
                  <a:srgbClr val="5B6B7B"/>
                </a:solidFill>
                <a:latin typeface="Calibri" pitchFamily="34" charset="0"/>
                <a:ea typeface="Calibri" pitchFamily="34" charset="-122"/>
                <a:cs typeface="Calibri" pitchFamily="34" charset="-120"/>
              </a:rPr>
              <a:t>investiți în educație</a:t>
            </a:r>
            <a:endParaRPr lang="en-US" sz="1300" dirty="0"/>
          </a:p>
        </p:txBody>
      </p:sp>
      <p:sp>
        <p:nvSpPr>
          <p:cNvPr id="12" name="Shape 10"/>
          <p:cNvSpPr/>
          <p:nvPr/>
        </p:nvSpPr>
        <p:spPr>
          <a:xfrm>
            <a:off x="6272784" y="2011680"/>
            <a:ext cx="2606040" cy="155448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3" name="Shape 11"/>
          <p:cNvSpPr/>
          <p:nvPr/>
        </p:nvSpPr>
        <p:spPr>
          <a:xfrm>
            <a:off x="6272784" y="2011680"/>
            <a:ext cx="2606040" cy="128016"/>
          </a:xfrm>
          <a:prstGeom prst="rect">
            <a:avLst/>
          </a:prstGeom>
          <a:solidFill>
            <a:srgbClr val="1A2A6C"/>
          </a:solidFill>
          <a:ln/>
        </p:spPr>
        <p:txBody>
          <a:bodyPr/>
          <a:lstStyle/>
          <a:p>
            <a:endParaRPr lang="en-US"/>
          </a:p>
        </p:txBody>
      </p:sp>
      <p:sp>
        <p:nvSpPr>
          <p:cNvPr id="14" name="Text 12"/>
          <p:cNvSpPr/>
          <p:nvPr/>
        </p:nvSpPr>
        <p:spPr>
          <a:xfrm>
            <a:off x="6272784" y="2240280"/>
            <a:ext cx="2606040" cy="822960"/>
          </a:xfrm>
          <a:prstGeom prst="rect">
            <a:avLst/>
          </a:prstGeom>
          <a:noFill/>
          <a:ln/>
        </p:spPr>
        <p:txBody>
          <a:bodyPr wrap="square" lIns="0" tIns="0" rIns="0" bIns="0" rtlCol="0" anchor="ctr"/>
          <a:lstStyle/>
          <a:p>
            <a:pPr marL="0" indent="0" algn="ctr">
              <a:buNone/>
            </a:pPr>
            <a:r>
              <a:rPr lang="en-US" sz="3400" b="1" dirty="0">
                <a:solidFill>
                  <a:srgbClr val="1A2A6C"/>
                </a:solidFill>
                <a:latin typeface="Trebuchet MS" pitchFamily="34" charset="0"/>
                <a:ea typeface="Trebuchet MS" pitchFamily="34" charset="-122"/>
                <a:cs typeface="Trebuchet MS" pitchFamily="34" charset="-120"/>
              </a:rPr>
              <a:t>6</a:t>
            </a:r>
            <a:endParaRPr lang="en-US" sz="3400" dirty="0"/>
          </a:p>
        </p:txBody>
      </p:sp>
      <p:sp>
        <p:nvSpPr>
          <p:cNvPr id="15" name="Text 13"/>
          <p:cNvSpPr/>
          <p:nvPr/>
        </p:nvSpPr>
        <p:spPr>
          <a:xfrm>
            <a:off x="6272784" y="3063240"/>
            <a:ext cx="2606040" cy="457200"/>
          </a:xfrm>
          <a:prstGeom prst="rect">
            <a:avLst/>
          </a:prstGeom>
          <a:noFill/>
          <a:ln/>
        </p:spPr>
        <p:txBody>
          <a:bodyPr wrap="square" lIns="0" tIns="0" rIns="0" bIns="0" rtlCol="0" anchor="ctr"/>
          <a:lstStyle/>
          <a:p>
            <a:pPr marL="0" indent="0" algn="ctr">
              <a:buNone/>
            </a:pPr>
            <a:r>
              <a:rPr lang="en-US" sz="1300" dirty="0">
                <a:solidFill>
                  <a:srgbClr val="5B6B7B"/>
                </a:solidFill>
                <a:latin typeface="Calibri" pitchFamily="34" charset="0"/>
                <a:ea typeface="Calibri" pitchFamily="34" charset="-122"/>
                <a:cs typeface="Calibri" pitchFamily="34" charset="-120"/>
              </a:rPr>
              <a:t>județe &amp; sectoare</a:t>
            </a:r>
            <a:endParaRPr lang="en-US" sz="1300" dirty="0"/>
          </a:p>
        </p:txBody>
      </p:sp>
      <p:sp>
        <p:nvSpPr>
          <p:cNvPr id="16" name="Shape 14"/>
          <p:cNvSpPr/>
          <p:nvPr/>
        </p:nvSpPr>
        <p:spPr>
          <a:xfrm>
            <a:off x="9089136" y="2011680"/>
            <a:ext cx="2606040" cy="155448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7" name="Shape 15"/>
          <p:cNvSpPr/>
          <p:nvPr/>
        </p:nvSpPr>
        <p:spPr>
          <a:xfrm>
            <a:off x="9089136" y="2011680"/>
            <a:ext cx="2606040" cy="128016"/>
          </a:xfrm>
          <a:prstGeom prst="rect">
            <a:avLst/>
          </a:prstGeom>
          <a:solidFill>
            <a:srgbClr val="C3D928"/>
          </a:solidFill>
          <a:ln/>
        </p:spPr>
        <p:txBody>
          <a:bodyPr/>
          <a:lstStyle/>
          <a:p>
            <a:endParaRPr lang="en-US"/>
          </a:p>
        </p:txBody>
      </p:sp>
      <p:sp>
        <p:nvSpPr>
          <p:cNvPr id="18" name="Text 16"/>
          <p:cNvSpPr/>
          <p:nvPr/>
        </p:nvSpPr>
        <p:spPr>
          <a:xfrm>
            <a:off x="9089136" y="2240280"/>
            <a:ext cx="2606040" cy="822960"/>
          </a:xfrm>
          <a:prstGeom prst="rect">
            <a:avLst/>
          </a:prstGeom>
          <a:noFill/>
          <a:ln/>
        </p:spPr>
        <p:txBody>
          <a:bodyPr wrap="square" lIns="0" tIns="0" rIns="0" bIns="0" rtlCol="0" anchor="ctr"/>
          <a:lstStyle/>
          <a:p>
            <a:pPr marL="0" indent="0" algn="ctr">
              <a:buNone/>
            </a:pPr>
            <a:r>
              <a:rPr lang="en-US" sz="3400" b="1" dirty="0">
                <a:solidFill>
                  <a:srgbClr val="1A2A6C"/>
                </a:solidFill>
                <a:latin typeface="Trebuchet MS" pitchFamily="34" charset="0"/>
                <a:ea typeface="Trebuchet MS" pitchFamily="34" charset="-122"/>
                <a:cs typeface="Trebuchet MS" pitchFamily="34" charset="-120"/>
              </a:rPr>
              <a:t>≈360 €</a:t>
            </a:r>
            <a:endParaRPr lang="en-US" sz="3400" dirty="0"/>
          </a:p>
        </p:txBody>
      </p:sp>
      <p:sp>
        <p:nvSpPr>
          <p:cNvPr id="19" name="Text 17"/>
          <p:cNvSpPr/>
          <p:nvPr/>
        </p:nvSpPr>
        <p:spPr>
          <a:xfrm>
            <a:off x="9089136" y="3063240"/>
            <a:ext cx="2606040" cy="457200"/>
          </a:xfrm>
          <a:prstGeom prst="rect">
            <a:avLst/>
          </a:prstGeom>
          <a:noFill/>
          <a:ln/>
        </p:spPr>
        <p:txBody>
          <a:bodyPr wrap="square" lIns="0" tIns="0" rIns="0" bIns="0" rtlCol="0" anchor="ctr"/>
          <a:lstStyle/>
          <a:p>
            <a:pPr marL="0" indent="0" algn="ctr">
              <a:buNone/>
            </a:pPr>
            <a:r>
              <a:rPr lang="en-US" sz="1300" dirty="0">
                <a:solidFill>
                  <a:srgbClr val="5B6B7B"/>
                </a:solidFill>
                <a:latin typeface="Calibri" pitchFamily="34" charset="0"/>
                <a:ea typeface="Calibri" pitchFamily="34" charset="-122"/>
                <a:cs typeface="Calibri" pitchFamily="34" charset="-120"/>
              </a:rPr>
              <a:t>pachet / bursier</a:t>
            </a:r>
            <a:endParaRPr lang="en-US" sz="1300" dirty="0"/>
          </a:p>
        </p:txBody>
      </p:sp>
      <p:sp>
        <p:nvSpPr>
          <p:cNvPr id="20" name="Text 18"/>
          <p:cNvSpPr/>
          <p:nvPr/>
        </p:nvSpPr>
        <p:spPr>
          <a:xfrm>
            <a:off x="640080" y="3886200"/>
            <a:ext cx="10058400" cy="457200"/>
          </a:xfrm>
          <a:prstGeom prst="rect">
            <a:avLst/>
          </a:prstGeom>
          <a:noFill/>
          <a:ln/>
        </p:spPr>
        <p:txBody>
          <a:bodyPr wrap="square" rtlCol="0" anchor="ctr"/>
          <a:lstStyle/>
          <a:p>
            <a:pPr marL="0" indent="0">
              <a:buNone/>
            </a:pPr>
            <a:r>
              <a:rPr lang="en-US" sz="2000" b="1" dirty="0">
                <a:solidFill>
                  <a:srgbClr val="1A2A6C"/>
                </a:solidFill>
                <a:latin typeface="Trebuchet MS" pitchFamily="34" charset="0"/>
                <a:ea typeface="Trebuchet MS" pitchFamily="34" charset="-122"/>
                <a:cs typeface="Trebuchet MS" pitchFamily="34" charset="-120"/>
              </a:rPr>
              <a:t>Lecții învățate</a:t>
            </a:r>
            <a:endParaRPr lang="en-US" sz="2000" dirty="0"/>
          </a:p>
        </p:txBody>
      </p:sp>
      <p:sp>
        <p:nvSpPr>
          <p:cNvPr id="21" name="Shape 19"/>
          <p:cNvSpPr/>
          <p:nvPr/>
        </p:nvSpPr>
        <p:spPr>
          <a:xfrm>
            <a:off x="640080" y="4480560"/>
            <a:ext cx="384048" cy="384048"/>
          </a:xfrm>
          <a:prstGeom prst="ellipse">
            <a:avLst/>
          </a:prstGeom>
          <a:solidFill>
            <a:srgbClr val="7AC143"/>
          </a:solidFill>
          <a:ln/>
        </p:spPr>
        <p:txBody>
          <a:bodyPr/>
          <a:lstStyle/>
          <a:p>
            <a:endParaRPr lang="en-US"/>
          </a:p>
        </p:txBody>
      </p:sp>
      <p:sp>
        <p:nvSpPr>
          <p:cNvPr id="22" name="Text 20"/>
          <p:cNvSpPr/>
          <p:nvPr/>
        </p:nvSpPr>
        <p:spPr>
          <a:xfrm>
            <a:off x="640080" y="4480560"/>
            <a:ext cx="384048" cy="384048"/>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1</a:t>
            </a:r>
            <a:endParaRPr lang="en-US" sz="1500" dirty="0"/>
          </a:p>
        </p:txBody>
      </p:sp>
      <p:sp>
        <p:nvSpPr>
          <p:cNvPr id="23" name="Text 21"/>
          <p:cNvSpPr/>
          <p:nvPr/>
        </p:nvSpPr>
        <p:spPr>
          <a:xfrm>
            <a:off x="1188720" y="4434840"/>
            <a:ext cx="10332720" cy="594360"/>
          </a:xfrm>
          <a:prstGeom prst="rect">
            <a:avLst/>
          </a:prstGeom>
          <a:noFill/>
          <a:ln/>
        </p:spPr>
        <p:txBody>
          <a:bodyPr wrap="square" lIns="0" tIns="0" rIns="0" bIns="0" rtlCol="0" anchor="ctr"/>
          <a:lstStyle/>
          <a:p>
            <a:pPr marL="0" indent="0">
              <a:buNone/>
            </a:pPr>
            <a:r>
              <a:rPr lang="en-US" sz="1450" dirty="0">
                <a:solidFill>
                  <a:srgbClr val="1B2430"/>
                </a:solidFill>
                <a:latin typeface="Calibri" pitchFamily="34" charset="0"/>
                <a:ea typeface="Calibri" pitchFamily="34" charset="-122"/>
                <a:cs typeface="Calibri" pitchFamily="34" charset="-120"/>
              </a:rPr>
              <a:t>Accesul la educație de calitate produce efecte pozitive nu doar pentru elevi, ci pentru familii, școli și comunități.</a:t>
            </a:r>
            <a:endParaRPr lang="en-US" sz="1450" dirty="0"/>
          </a:p>
        </p:txBody>
      </p:sp>
      <p:sp>
        <p:nvSpPr>
          <p:cNvPr id="24" name="Shape 22"/>
          <p:cNvSpPr/>
          <p:nvPr/>
        </p:nvSpPr>
        <p:spPr>
          <a:xfrm>
            <a:off x="640080" y="5138928"/>
            <a:ext cx="384048" cy="384048"/>
          </a:xfrm>
          <a:prstGeom prst="ellipse">
            <a:avLst/>
          </a:prstGeom>
          <a:solidFill>
            <a:srgbClr val="0072CE"/>
          </a:solidFill>
          <a:ln/>
        </p:spPr>
        <p:txBody>
          <a:bodyPr/>
          <a:lstStyle/>
          <a:p>
            <a:endParaRPr lang="en-US"/>
          </a:p>
        </p:txBody>
      </p:sp>
      <p:sp>
        <p:nvSpPr>
          <p:cNvPr id="25" name="Text 23"/>
          <p:cNvSpPr/>
          <p:nvPr/>
        </p:nvSpPr>
        <p:spPr>
          <a:xfrm>
            <a:off x="640080" y="5138928"/>
            <a:ext cx="384048" cy="384048"/>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2</a:t>
            </a:r>
            <a:endParaRPr lang="en-US" sz="1500" dirty="0"/>
          </a:p>
        </p:txBody>
      </p:sp>
      <p:sp>
        <p:nvSpPr>
          <p:cNvPr id="26" name="Text 24"/>
          <p:cNvSpPr/>
          <p:nvPr/>
        </p:nvSpPr>
        <p:spPr>
          <a:xfrm>
            <a:off x="1188720" y="5093208"/>
            <a:ext cx="10332720" cy="594360"/>
          </a:xfrm>
          <a:prstGeom prst="rect">
            <a:avLst/>
          </a:prstGeom>
          <a:noFill/>
          <a:ln/>
        </p:spPr>
        <p:txBody>
          <a:bodyPr wrap="square" lIns="0" tIns="0" rIns="0" bIns="0" rtlCol="0" anchor="ctr"/>
          <a:lstStyle/>
          <a:p>
            <a:pPr marL="0" indent="0">
              <a:buNone/>
            </a:pPr>
            <a:r>
              <a:rPr lang="en-US" sz="1450" dirty="0">
                <a:solidFill>
                  <a:srgbClr val="1B2430"/>
                </a:solidFill>
                <a:latin typeface="Calibri" pitchFamily="34" charset="0"/>
                <a:ea typeface="Calibri" pitchFamily="34" charset="-122"/>
                <a:cs typeface="Calibri" pitchFamily="34" charset="-120"/>
              </a:rPr>
              <a:t>Pachetul integrat — bursă + platformă digitală — creează un impact mai mare decât sprijinul financiar singur.</a:t>
            </a:r>
            <a:endParaRPr lang="en-US" sz="1450" dirty="0"/>
          </a:p>
        </p:txBody>
      </p:sp>
      <p:sp>
        <p:nvSpPr>
          <p:cNvPr id="27" name="Shape 25"/>
          <p:cNvSpPr/>
          <p:nvPr/>
        </p:nvSpPr>
        <p:spPr>
          <a:xfrm>
            <a:off x="640080" y="5797296"/>
            <a:ext cx="384048" cy="384048"/>
          </a:xfrm>
          <a:prstGeom prst="ellipse">
            <a:avLst/>
          </a:prstGeom>
          <a:solidFill>
            <a:srgbClr val="1A2A6C"/>
          </a:solidFill>
          <a:ln/>
        </p:spPr>
        <p:txBody>
          <a:bodyPr/>
          <a:lstStyle/>
          <a:p>
            <a:endParaRPr lang="en-US"/>
          </a:p>
        </p:txBody>
      </p:sp>
      <p:sp>
        <p:nvSpPr>
          <p:cNvPr id="28" name="Text 26"/>
          <p:cNvSpPr/>
          <p:nvPr/>
        </p:nvSpPr>
        <p:spPr>
          <a:xfrm>
            <a:off x="640080" y="5797296"/>
            <a:ext cx="384048" cy="384048"/>
          </a:xfrm>
          <a:prstGeom prst="rect">
            <a:avLst/>
          </a:prstGeom>
          <a:noFill/>
          <a:ln/>
        </p:spPr>
        <p:txBody>
          <a:bodyPr wrap="square" lIns="0" tIns="0" rIns="0" bIns="0" rtlCol="0" anchor="ctr"/>
          <a:lstStyle/>
          <a:p>
            <a:pPr marL="0" indent="0" algn="ctr">
              <a:buNone/>
            </a:pPr>
            <a:r>
              <a:rPr lang="en-US" sz="1500" b="1" dirty="0">
                <a:solidFill>
                  <a:srgbClr val="FFFFFF"/>
                </a:solidFill>
                <a:latin typeface="Trebuchet MS" pitchFamily="34" charset="0"/>
                <a:ea typeface="Trebuchet MS" pitchFamily="34" charset="-122"/>
                <a:cs typeface="Trebuchet MS" pitchFamily="34" charset="-120"/>
              </a:rPr>
              <a:t>3</a:t>
            </a:r>
            <a:endParaRPr lang="en-US" sz="1500" dirty="0"/>
          </a:p>
        </p:txBody>
      </p:sp>
      <p:sp>
        <p:nvSpPr>
          <p:cNvPr id="29" name="Text 27"/>
          <p:cNvSpPr/>
          <p:nvPr/>
        </p:nvSpPr>
        <p:spPr>
          <a:xfrm>
            <a:off x="1188720" y="5751576"/>
            <a:ext cx="10332720" cy="594360"/>
          </a:xfrm>
          <a:prstGeom prst="rect">
            <a:avLst/>
          </a:prstGeom>
          <a:noFill/>
          <a:ln/>
        </p:spPr>
        <p:txBody>
          <a:bodyPr wrap="square" lIns="0" tIns="0" rIns="0" bIns="0" rtlCol="0" anchor="ctr"/>
          <a:lstStyle/>
          <a:p>
            <a:pPr marL="0" indent="0">
              <a:buNone/>
            </a:pPr>
            <a:r>
              <a:rPr lang="en-US" sz="1450" dirty="0">
                <a:solidFill>
                  <a:srgbClr val="1B2430"/>
                </a:solidFill>
                <a:latin typeface="Calibri" pitchFamily="34" charset="0"/>
                <a:ea typeface="Calibri" pitchFamily="34" charset="-122"/>
                <a:cs typeface="Calibri" pitchFamily="34" charset="-120"/>
              </a:rPr>
              <a:t>Vizibilitatea publică atrage parteneri și consolidează încrederea în inițiativele educaționale.</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sessions/quirky-optimistic-curie/mnt/poze/15.jpeg"/>
          <p:cNvPicPr>
            <a:picLocks noChangeAspect="1"/>
          </p:cNvPicPr>
          <p:nvPr/>
        </p:nvPicPr>
        <p:blipFill>
          <a:blip r:embed="rId4"/>
          <a:srcRect/>
          <a:stretch/>
        </p:blipFill>
        <p:spPr>
          <a:xfrm>
            <a:off x="6949440" y="0"/>
            <a:ext cx="5242255" cy="6858000"/>
          </a:xfrm>
          <a:prstGeom prst="rect">
            <a:avLst/>
          </a:prstGeom>
        </p:spPr>
      </p:pic>
      <p:sp>
        <p:nvSpPr>
          <p:cNvPr id="3" name="Shape 0"/>
          <p:cNvSpPr/>
          <p:nvPr/>
        </p:nvSpPr>
        <p:spPr>
          <a:xfrm>
            <a:off x="6949440" y="0"/>
            <a:ext cx="5242255" cy="6858000"/>
          </a:xfrm>
          <a:prstGeom prst="rect">
            <a:avLst/>
          </a:prstGeom>
          <a:solidFill>
            <a:srgbClr val="1A2A6C">
              <a:alpha val="50000"/>
            </a:srgbClr>
          </a:solidFill>
          <a:ln/>
        </p:spPr>
        <p:txBody>
          <a:bodyPr/>
          <a:lstStyle/>
          <a:p>
            <a:endParaRPr lang="en-US"/>
          </a:p>
        </p:txBody>
      </p:sp>
      <p:sp>
        <p:nvSpPr>
          <p:cNvPr id="4" name="Shape 1"/>
          <p:cNvSpPr/>
          <p:nvPr/>
        </p:nvSpPr>
        <p:spPr>
          <a:xfrm>
            <a:off x="6812280" y="0"/>
            <a:ext cx="146304" cy="6858000"/>
          </a:xfrm>
          <a:prstGeom prst="rect">
            <a:avLst/>
          </a:prstGeom>
          <a:solidFill>
            <a:srgbClr val="C3D928"/>
          </a:solidFill>
          <a:ln/>
        </p:spPr>
        <p:txBody>
          <a:bodyPr/>
          <a:lstStyle/>
          <a:p>
            <a:endParaRPr lang="en-US"/>
          </a:p>
        </p:txBody>
      </p:sp>
      <p:sp>
        <p:nvSpPr>
          <p:cNvPr id="5" name="Text 2"/>
          <p:cNvSpPr/>
          <p:nvPr/>
        </p:nvSpPr>
        <p:spPr>
          <a:xfrm>
            <a:off x="731520" y="640080"/>
            <a:ext cx="6035040" cy="731520"/>
          </a:xfrm>
          <a:prstGeom prst="rect">
            <a:avLst/>
          </a:prstGeom>
          <a:noFill/>
          <a:ln/>
        </p:spPr>
        <p:txBody>
          <a:bodyPr wrap="square" rtlCol="0" anchor="ctr"/>
          <a:lstStyle/>
          <a:p>
            <a:pPr marL="0" indent="0">
              <a:buNone/>
            </a:pPr>
            <a:r>
              <a:rPr lang="en-US" sz="3400" b="1" dirty="0">
                <a:solidFill>
                  <a:srgbClr val="FFFFFF"/>
                </a:solidFill>
                <a:latin typeface="Trebuchet MS" pitchFamily="34" charset="0"/>
                <a:ea typeface="Trebuchet MS" pitchFamily="34" charset="-122"/>
                <a:cs typeface="Trebuchet MS" pitchFamily="34" charset="-120"/>
              </a:rPr>
              <a:t>Obiective 2026 – 2027</a:t>
            </a:r>
            <a:endParaRPr lang="en-US" sz="3400" dirty="0"/>
          </a:p>
        </p:txBody>
      </p:sp>
      <p:sp>
        <p:nvSpPr>
          <p:cNvPr id="6" name="Text 3"/>
          <p:cNvSpPr/>
          <p:nvPr/>
        </p:nvSpPr>
        <p:spPr>
          <a:xfrm>
            <a:off x="731520" y="1371600"/>
            <a:ext cx="6035040" cy="457200"/>
          </a:xfrm>
          <a:prstGeom prst="rect">
            <a:avLst/>
          </a:prstGeom>
          <a:noFill/>
          <a:ln/>
        </p:spPr>
        <p:txBody>
          <a:bodyPr wrap="square" rtlCol="0" anchor="ctr"/>
          <a:lstStyle/>
          <a:p>
            <a:pPr marL="0" indent="0">
              <a:buNone/>
            </a:pPr>
            <a:r>
              <a:rPr lang="en-US" sz="2000" i="1" dirty="0">
                <a:solidFill>
                  <a:srgbClr val="C3D928"/>
                </a:solidFill>
                <a:latin typeface="Calibri" pitchFamily="34" charset="0"/>
                <a:ea typeface="Calibri" pitchFamily="34" charset="-122"/>
                <a:cs typeface="Calibri" pitchFamily="34" charset="-120"/>
              </a:rPr>
              <a:t>Extindere națională</a:t>
            </a:r>
            <a:endParaRPr lang="en-US" sz="2000" dirty="0"/>
          </a:p>
        </p:txBody>
      </p:sp>
      <p:sp>
        <p:nvSpPr>
          <p:cNvPr id="7" name="Shape 4"/>
          <p:cNvSpPr/>
          <p:nvPr/>
        </p:nvSpPr>
        <p:spPr>
          <a:xfrm>
            <a:off x="731520" y="2240280"/>
            <a:ext cx="457200" cy="457200"/>
          </a:xfrm>
          <a:prstGeom prst="ellipse">
            <a:avLst/>
          </a:prstGeom>
          <a:solidFill>
            <a:srgbClr val="7AC143"/>
          </a:solidFill>
          <a:ln/>
        </p:spPr>
        <p:txBody>
          <a:bodyPr/>
          <a:lstStyle/>
          <a:p>
            <a:endParaRPr lang="en-US"/>
          </a:p>
        </p:txBody>
      </p:sp>
      <p:sp>
        <p:nvSpPr>
          <p:cNvPr id="8" name="Text 5"/>
          <p:cNvSpPr/>
          <p:nvPr/>
        </p:nvSpPr>
        <p:spPr>
          <a:xfrm>
            <a:off x="731520" y="2212848"/>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9" name="Text 6"/>
          <p:cNvSpPr/>
          <p:nvPr/>
        </p:nvSpPr>
        <p:spPr>
          <a:xfrm>
            <a:off x="1371600" y="2148840"/>
            <a:ext cx="5212080" cy="640080"/>
          </a:xfrm>
          <a:prstGeom prst="rect">
            <a:avLst/>
          </a:prstGeom>
          <a:noFill/>
          <a:ln/>
        </p:spPr>
        <p:txBody>
          <a:bodyPr wrap="square" lIns="0" tIns="0" rIns="0" bIns="0" rtlCol="0" anchor="ctr"/>
          <a:lstStyle/>
          <a:p>
            <a:pPr marL="0" indent="0">
              <a:buNone/>
            </a:pPr>
            <a:r>
              <a:rPr lang="en-US" sz="1700" dirty="0">
                <a:solidFill>
                  <a:srgbClr val="EAF1FB"/>
                </a:solidFill>
                <a:latin typeface="Calibri" pitchFamily="34" charset="0"/>
                <a:ea typeface="Calibri" pitchFamily="34" charset="-122"/>
                <a:cs typeface="Calibri" pitchFamily="34" charset="-120"/>
              </a:rPr>
              <a:t>Extinderea programului în noi județe ale țării</a:t>
            </a:r>
            <a:endParaRPr lang="en-US" sz="1700" dirty="0"/>
          </a:p>
        </p:txBody>
      </p:sp>
      <p:sp>
        <p:nvSpPr>
          <p:cNvPr id="10" name="Shape 7"/>
          <p:cNvSpPr/>
          <p:nvPr/>
        </p:nvSpPr>
        <p:spPr>
          <a:xfrm>
            <a:off x="731520" y="3108960"/>
            <a:ext cx="457200" cy="457200"/>
          </a:xfrm>
          <a:prstGeom prst="ellipse">
            <a:avLst/>
          </a:prstGeom>
          <a:solidFill>
            <a:srgbClr val="0072CE"/>
          </a:solidFill>
          <a:ln/>
        </p:spPr>
        <p:txBody>
          <a:bodyPr/>
          <a:lstStyle/>
          <a:p>
            <a:endParaRPr lang="en-US"/>
          </a:p>
        </p:txBody>
      </p:sp>
      <p:sp>
        <p:nvSpPr>
          <p:cNvPr id="11" name="Text 8"/>
          <p:cNvSpPr/>
          <p:nvPr/>
        </p:nvSpPr>
        <p:spPr>
          <a:xfrm>
            <a:off x="731520" y="3081528"/>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12" name="Text 9"/>
          <p:cNvSpPr/>
          <p:nvPr/>
        </p:nvSpPr>
        <p:spPr>
          <a:xfrm>
            <a:off x="1371600" y="3017520"/>
            <a:ext cx="5212080" cy="640080"/>
          </a:xfrm>
          <a:prstGeom prst="rect">
            <a:avLst/>
          </a:prstGeom>
          <a:noFill/>
          <a:ln/>
        </p:spPr>
        <p:txBody>
          <a:bodyPr wrap="square" lIns="0" tIns="0" rIns="0" bIns="0" rtlCol="0" anchor="ctr"/>
          <a:lstStyle/>
          <a:p>
            <a:pPr marL="0" indent="0">
              <a:buNone/>
            </a:pPr>
            <a:r>
              <a:rPr lang="en-US" sz="1700" dirty="0">
                <a:solidFill>
                  <a:srgbClr val="EAF1FB"/>
                </a:solidFill>
                <a:latin typeface="Calibri" pitchFamily="34" charset="0"/>
                <a:ea typeface="Calibri" pitchFamily="34" charset="-122"/>
                <a:cs typeface="Calibri" pitchFamily="34" charset="-120"/>
              </a:rPr>
              <a:t>Acoperirea tuturor sectoarelor Capitalei</a:t>
            </a:r>
            <a:endParaRPr lang="en-US" sz="1700" dirty="0"/>
          </a:p>
        </p:txBody>
      </p:sp>
      <p:sp>
        <p:nvSpPr>
          <p:cNvPr id="13" name="Shape 10"/>
          <p:cNvSpPr/>
          <p:nvPr/>
        </p:nvSpPr>
        <p:spPr>
          <a:xfrm>
            <a:off x="731520" y="3977640"/>
            <a:ext cx="457200" cy="457200"/>
          </a:xfrm>
          <a:prstGeom prst="ellipse">
            <a:avLst/>
          </a:prstGeom>
          <a:solidFill>
            <a:srgbClr val="7AC143"/>
          </a:solidFill>
          <a:ln/>
        </p:spPr>
        <p:txBody>
          <a:bodyPr/>
          <a:lstStyle/>
          <a:p>
            <a:endParaRPr lang="en-US"/>
          </a:p>
        </p:txBody>
      </p:sp>
      <p:sp>
        <p:nvSpPr>
          <p:cNvPr id="14" name="Text 11"/>
          <p:cNvSpPr/>
          <p:nvPr/>
        </p:nvSpPr>
        <p:spPr>
          <a:xfrm>
            <a:off x="731520" y="3950208"/>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15" name="Text 12"/>
          <p:cNvSpPr/>
          <p:nvPr/>
        </p:nvSpPr>
        <p:spPr>
          <a:xfrm>
            <a:off x="1371600" y="3886200"/>
            <a:ext cx="5212080" cy="640080"/>
          </a:xfrm>
          <a:prstGeom prst="rect">
            <a:avLst/>
          </a:prstGeom>
          <a:noFill/>
          <a:ln/>
        </p:spPr>
        <p:txBody>
          <a:bodyPr wrap="square" lIns="0" tIns="0" rIns="0" bIns="0" rtlCol="0" anchor="ctr"/>
          <a:lstStyle/>
          <a:p>
            <a:pPr marL="0" indent="0">
              <a:buNone/>
            </a:pPr>
            <a:r>
              <a:rPr lang="en-US" sz="1700" dirty="0">
                <a:solidFill>
                  <a:srgbClr val="EAF1FB"/>
                </a:solidFill>
                <a:latin typeface="Calibri" pitchFamily="34" charset="0"/>
                <a:ea typeface="Calibri" pitchFamily="34" charset="-122"/>
                <a:cs typeface="Calibri" pitchFamily="34" charset="-120"/>
              </a:rPr>
              <a:t>Mai mulți elevi cu acces la sprijin și tehnologie</a:t>
            </a:r>
            <a:endParaRPr lang="en-US" sz="1700" dirty="0"/>
          </a:p>
        </p:txBody>
      </p:sp>
      <p:sp>
        <p:nvSpPr>
          <p:cNvPr id="16" name="Shape 13"/>
          <p:cNvSpPr/>
          <p:nvPr/>
        </p:nvSpPr>
        <p:spPr>
          <a:xfrm>
            <a:off x="731520" y="4846320"/>
            <a:ext cx="457200" cy="457200"/>
          </a:xfrm>
          <a:prstGeom prst="ellipse">
            <a:avLst/>
          </a:prstGeom>
          <a:solidFill>
            <a:srgbClr val="0072CE"/>
          </a:solidFill>
          <a:ln/>
        </p:spPr>
        <p:txBody>
          <a:bodyPr/>
          <a:lstStyle/>
          <a:p>
            <a:endParaRPr lang="en-US"/>
          </a:p>
        </p:txBody>
      </p:sp>
      <p:sp>
        <p:nvSpPr>
          <p:cNvPr id="17" name="Text 14"/>
          <p:cNvSpPr/>
          <p:nvPr/>
        </p:nvSpPr>
        <p:spPr>
          <a:xfrm>
            <a:off x="731520" y="4818888"/>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18" name="Text 15"/>
          <p:cNvSpPr/>
          <p:nvPr/>
        </p:nvSpPr>
        <p:spPr>
          <a:xfrm>
            <a:off x="1371600" y="4754880"/>
            <a:ext cx="5212080" cy="640080"/>
          </a:xfrm>
          <a:prstGeom prst="rect">
            <a:avLst/>
          </a:prstGeom>
          <a:noFill/>
          <a:ln/>
        </p:spPr>
        <p:txBody>
          <a:bodyPr wrap="square" lIns="0" tIns="0" rIns="0" bIns="0" rtlCol="0" anchor="ctr"/>
          <a:lstStyle/>
          <a:p>
            <a:pPr marL="0" indent="0">
              <a:buNone/>
            </a:pPr>
            <a:r>
              <a:rPr lang="en-US" sz="1700" dirty="0">
                <a:solidFill>
                  <a:srgbClr val="EAF1FB"/>
                </a:solidFill>
                <a:latin typeface="Calibri" pitchFamily="34" charset="0"/>
                <a:ea typeface="Calibri" pitchFamily="34" charset="-122"/>
                <a:cs typeface="Calibri" pitchFamily="34" charset="-120"/>
              </a:rPr>
              <a:t>O comunitate națională de tineri pregătiți pentru viitor</a:t>
            </a:r>
            <a:endParaRPr lang="en-US" sz="1700" dirty="0"/>
          </a:p>
        </p:txBody>
      </p:sp>
      <p:sp>
        <p:nvSpPr>
          <p:cNvPr id="19" name="Shape 16"/>
          <p:cNvSpPr/>
          <p:nvPr/>
        </p:nvSpPr>
        <p:spPr>
          <a:xfrm>
            <a:off x="731520" y="5806440"/>
            <a:ext cx="5852160" cy="685800"/>
          </a:xfrm>
          <a:prstGeom prst="rect">
            <a:avLst/>
          </a:prstGeom>
          <a:solidFill>
            <a:srgbClr val="7AC143"/>
          </a:solidFill>
          <a:ln/>
        </p:spPr>
        <p:txBody>
          <a:bodyPr/>
          <a:lstStyle/>
          <a:p>
            <a:endParaRPr lang="en-US"/>
          </a:p>
        </p:txBody>
      </p:sp>
      <p:sp>
        <p:nvSpPr>
          <p:cNvPr id="20" name="Text 17"/>
          <p:cNvSpPr/>
          <p:nvPr/>
        </p:nvSpPr>
        <p:spPr>
          <a:xfrm>
            <a:off x="731520" y="5806440"/>
            <a:ext cx="5852160" cy="685800"/>
          </a:xfrm>
          <a:prstGeom prst="rect">
            <a:avLst/>
          </a:prstGeom>
          <a:noFill/>
          <a:ln/>
        </p:spPr>
        <p:txBody>
          <a:bodyPr wrap="square" lIns="0" tIns="0" rIns="0" bIns="0" rtlCol="0" anchor="ctr"/>
          <a:lstStyle/>
          <a:p>
            <a:pPr marL="0" indent="0" algn="ctr">
              <a:buNone/>
            </a:pPr>
            <a:r>
              <a:rPr lang="en-US" sz="1600" b="1" dirty="0">
                <a:solidFill>
                  <a:srgbClr val="1A2A6C"/>
                </a:solidFill>
                <a:latin typeface="Trebuchet MS" pitchFamily="34" charset="0"/>
                <a:ea typeface="Trebuchet MS" pitchFamily="34" charset="-122"/>
                <a:cs typeface="Trebuchet MS" pitchFamily="34" charset="-120"/>
              </a:rPr>
              <a:t>Educația schimbă destine. Împreună construim viitorul.</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73152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Misiunea programului</a:t>
            </a:r>
            <a:endParaRPr lang="en-US" sz="3800" dirty="0"/>
          </a:p>
        </p:txBody>
      </p:sp>
      <p:sp>
        <p:nvSpPr>
          <p:cNvPr id="3" name="Text 1"/>
          <p:cNvSpPr/>
          <p:nvPr/>
        </p:nvSpPr>
        <p:spPr>
          <a:xfrm>
            <a:off x="640080" y="1234440"/>
            <a:ext cx="73152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Cea mai valoroasă investiție pe termen lung</a:t>
            </a:r>
            <a:endParaRPr lang="en-US" sz="1800" dirty="0"/>
          </a:p>
        </p:txBody>
      </p:sp>
      <p:sp>
        <p:nvSpPr>
          <p:cNvPr id="4" name="Text 2"/>
          <p:cNvSpPr/>
          <p:nvPr/>
        </p:nvSpPr>
        <p:spPr>
          <a:xfrm>
            <a:off x="640080" y="1965960"/>
            <a:ext cx="5486400" cy="3108960"/>
          </a:xfrm>
          <a:prstGeom prst="rect">
            <a:avLst/>
          </a:prstGeom>
          <a:noFill/>
          <a:ln/>
        </p:spPr>
        <p:txBody>
          <a:bodyPr wrap="square" rtlCol="0" anchor="t"/>
          <a:lstStyle/>
          <a:p>
            <a:pPr marL="0" indent="0">
              <a:lnSpc>
                <a:spcPct val="112000"/>
              </a:lnSpc>
              <a:spcAft>
                <a:spcPts val="1200"/>
              </a:spcAft>
              <a:buNone/>
            </a:pPr>
            <a:r>
              <a:rPr lang="en-US" sz="1650" dirty="0">
                <a:solidFill>
                  <a:srgbClr val="1B2430"/>
                </a:solidFill>
                <a:latin typeface="Calibri" pitchFamily="34" charset="0"/>
                <a:ea typeface="Calibri" pitchFamily="34" charset="-122"/>
                <a:cs typeface="Calibri" pitchFamily="34" charset="-120"/>
              </a:rPr>
              <a:t>Fundația Tinmar a dezvoltat și implementat unul dintre cele mai ample programe private de sprijin educațional din România.</a:t>
            </a:r>
            <a:endParaRPr lang="en-US" sz="1650" dirty="0"/>
          </a:p>
          <a:p>
            <a:pPr marL="0" indent="0">
              <a:lnSpc>
                <a:spcPct val="112000"/>
              </a:lnSpc>
              <a:buNone/>
            </a:pPr>
            <a:r>
              <a:rPr lang="en-US" sz="1650" dirty="0">
                <a:solidFill>
                  <a:srgbClr val="1B2430"/>
                </a:solidFill>
                <a:latin typeface="Calibri" pitchFamily="34" charset="0"/>
                <a:ea typeface="Calibri" pitchFamily="34" charset="-122"/>
                <a:cs typeface="Calibri" pitchFamily="34" charset="-120"/>
              </a:rPr>
              <a:t>„Educație pentru Viitor” susține performanța școlară, accesul la resurse educaționale moderne și dezvoltarea competențelor necesare generațiilor viitoare — oferind oportunități reale copiilor și tinerilor care își doresc să performeze și să își construiască un viitor solid.</a:t>
            </a:r>
            <a:endParaRPr lang="en-US" sz="1650" dirty="0"/>
          </a:p>
        </p:txBody>
      </p:sp>
      <p:pic>
        <p:nvPicPr>
          <p:cNvPr id="5" name="Image 0" descr="/sessions/quirky-optimistic-curie/mnt/poze/4.jpeg"/>
          <p:cNvPicPr>
            <a:picLocks noChangeAspect="1"/>
          </p:cNvPicPr>
          <p:nvPr/>
        </p:nvPicPr>
        <p:blipFill>
          <a:blip r:embed="rId4"/>
          <a:srcRect/>
          <a:stretch/>
        </p:blipFill>
        <p:spPr>
          <a:xfrm>
            <a:off x="6537960" y="1874520"/>
            <a:ext cx="4983480" cy="3337560"/>
          </a:xfrm>
          <a:prstGeom prst="rect">
            <a:avLst/>
          </a:prstGeom>
          <a:effectLst>
            <a:outerShdw blurRad="114300" dist="38100" dir="8100000" algn="bl" rotWithShape="0">
              <a:srgbClr val="000000">
                <a:alpha val="18000"/>
              </a:srgbClr>
            </a:outerShdw>
          </a:effectLst>
        </p:spPr>
      </p:pic>
      <p:sp>
        <p:nvSpPr>
          <p:cNvPr id="6" name="Shape 3"/>
          <p:cNvSpPr/>
          <p:nvPr/>
        </p:nvSpPr>
        <p:spPr>
          <a:xfrm>
            <a:off x="6537960" y="1874520"/>
            <a:ext cx="128016" cy="3337560"/>
          </a:xfrm>
          <a:prstGeom prst="rect">
            <a:avLst/>
          </a:prstGeom>
          <a:solidFill>
            <a:srgbClr val="7AC143"/>
          </a:solidFill>
          <a:ln/>
        </p:spPr>
        <p:txBody>
          <a:bodyPr/>
          <a:lstStyle/>
          <a:p>
            <a:endParaRPr lang="en-US"/>
          </a:p>
        </p:txBody>
      </p:sp>
      <p:sp>
        <p:nvSpPr>
          <p:cNvPr id="7" name="Shape 4"/>
          <p:cNvSpPr/>
          <p:nvPr/>
        </p:nvSpPr>
        <p:spPr>
          <a:xfrm>
            <a:off x="640080" y="5532120"/>
            <a:ext cx="3383280" cy="7772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8" name="Shape 5"/>
          <p:cNvSpPr/>
          <p:nvPr/>
        </p:nvSpPr>
        <p:spPr>
          <a:xfrm>
            <a:off x="640080" y="5532120"/>
            <a:ext cx="109728" cy="777240"/>
          </a:xfrm>
          <a:prstGeom prst="rect">
            <a:avLst/>
          </a:prstGeom>
          <a:solidFill>
            <a:srgbClr val="7AC143"/>
          </a:solidFill>
          <a:ln/>
        </p:spPr>
        <p:txBody>
          <a:bodyPr/>
          <a:lstStyle/>
          <a:p>
            <a:endParaRPr lang="en-US"/>
          </a:p>
        </p:txBody>
      </p:sp>
      <p:sp>
        <p:nvSpPr>
          <p:cNvPr id="9" name="Text 6"/>
          <p:cNvSpPr/>
          <p:nvPr/>
        </p:nvSpPr>
        <p:spPr>
          <a:xfrm>
            <a:off x="868680" y="5532120"/>
            <a:ext cx="3108960" cy="777240"/>
          </a:xfrm>
          <a:prstGeom prst="rect">
            <a:avLst/>
          </a:prstGeom>
          <a:noFill/>
          <a:ln/>
        </p:spPr>
        <p:txBody>
          <a:bodyPr wrap="square" lIns="0" tIns="0" rIns="0" bIns="0" rtlCol="0" anchor="ctr"/>
          <a:lstStyle/>
          <a:p>
            <a:pPr marL="0" indent="0">
              <a:buNone/>
            </a:pPr>
            <a:r>
              <a:rPr lang="en-US" sz="1600" b="1" dirty="0">
                <a:solidFill>
                  <a:srgbClr val="1A2A6C"/>
                </a:solidFill>
                <a:latin typeface="Trebuchet MS" pitchFamily="34" charset="0"/>
                <a:ea typeface="Trebuchet MS" pitchFamily="34" charset="-122"/>
                <a:cs typeface="Trebuchet MS" pitchFamily="34" charset="-120"/>
              </a:rPr>
              <a:t>Performanță</a:t>
            </a:r>
            <a:endParaRPr lang="en-US" sz="1600" dirty="0"/>
          </a:p>
        </p:txBody>
      </p:sp>
      <p:sp>
        <p:nvSpPr>
          <p:cNvPr id="10" name="Shape 7"/>
          <p:cNvSpPr/>
          <p:nvPr/>
        </p:nvSpPr>
        <p:spPr>
          <a:xfrm>
            <a:off x="4297680" y="5532120"/>
            <a:ext cx="3383280" cy="7772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1" name="Shape 8"/>
          <p:cNvSpPr/>
          <p:nvPr/>
        </p:nvSpPr>
        <p:spPr>
          <a:xfrm>
            <a:off x="4297680" y="5532120"/>
            <a:ext cx="109728" cy="777240"/>
          </a:xfrm>
          <a:prstGeom prst="rect">
            <a:avLst/>
          </a:prstGeom>
          <a:solidFill>
            <a:srgbClr val="0072CE"/>
          </a:solidFill>
          <a:ln/>
        </p:spPr>
        <p:txBody>
          <a:bodyPr/>
          <a:lstStyle/>
          <a:p>
            <a:endParaRPr lang="en-US"/>
          </a:p>
        </p:txBody>
      </p:sp>
      <p:sp>
        <p:nvSpPr>
          <p:cNvPr id="12" name="Text 9"/>
          <p:cNvSpPr/>
          <p:nvPr/>
        </p:nvSpPr>
        <p:spPr>
          <a:xfrm>
            <a:off x="4526280" y="5532120"/>
            <a:ext cx="3108960" cy="777240"/>
          </a:xfrm>
          <a:prstGeom prst="rect">
            <a:avLst/>
          </a:prstGeom>
          <a:noFill/>
          <a:ln/>
        </p:spPr>
        <p:txBody>
          <a:bodyPr wrap="square" lIns="0" tIns="0" rIns="0" bIns="0" rtlCol="0" anchor="ctr"/>
          <a:lstStyle/>
          <a:p>
            <a:pPr marL="0" indent="0">
              <a:buNone/>
            </a:pPr>
            <a:r>
              <a:rPr lang="en-US" sz="1600" b="1" dirty="0">
                <a:solidFill>
                  <a:srgbClr val="1A2A6C"/>
                </a:solidFill>
                <a:latin typeface="Trebuchet MS" pitchFamily="34" charset="0"/>
                <a:ea typeface="Trebuchet MS" pitchFamily="34" charset="-122"/>
                <a:cs typeface="Trebuchet MS" pitchFamily="34" charset="-120"/>
              </a:rPr>
              <a:t>Acces la resurse</a:t>
            </a:r>
            <a:endParaRPr lang="en-US" sz="1600" dirty="0"/>
          </a:p>
        </p:txBody>
      </p:sp>
      <p:sp>
        <p:nvSpPr>
          <p:cNvPr id="13" name="Shape 10"/>
          <p:cNvSpPr/>
          <p:nvPr/>
        </p:nvSpPr>
        <p:spPr>
          <a:xfrm>
            <a:off x="7955280" y="5532120"/>
            <a:ext cx="3383280" cy="7772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4" name="Shape 11"/>
          <p:cNvSpPr/>
          <p:nvPr/>
        </p:nvSpPr>
        <p:spPr>
          <a:xfrm>
            <a:off x="7955280" y="5532120"/>
            <a:ext cx="109728" cy="777240"/>
          </a:xfrm>
          <a:prstGeom prst="rect">
            <a:avLst/>
          </a:prstGeom>
          <a:solidFill>
            <a:srgbClr val="1A2A6C"/>
          </a:solidFill>
          <a:ln/>
        </p:spPr>
        <p:txBody>
          <a:bodyPr/>
          <a:lstStyle/>
          <a:p>
            <a:endParaRPr lang="en-US"/>
          </a:p>
        </p:txBody>
      </p:sp>
      <p:sp>
        <p:nvSpPr>
          <p:cNvPr id="15" name="Text 12"/>
          <p:cNvSpPr/>
          <p:nvPr/>
        </p:nvSpPr>
        <p:spPr>
          <a:xfrm>
            <a:off x="8183880" y="5532120"/>
            <a:ext cx="3108960" cy="777240"/>
          </a:xfrm>
          <a:prstGeom prst="rect">
            <a:avLst/>
          </a:prstGeom>
          <a:noFill/>
          <a:ln/>
        </p:spPr>
        <p:txBody>
          <a:bodyPr wrap="square" lIns="0" tIns="0" rIns="0" bIns="0" rtlCol="0" anchor="ctr"/>
          <a:lstStyle/>
          <a:p>
            <a:pPr marL="0" indent="0">
              <a:buNone/>
            </a:pPr>
            <a:r>
              <a:rPr lang="en-US" sz="1600" b="1" dirty="0">
                <a:solidFill>
                  <a:srgbClr val="1A2A6C"/>
                </a:solidFill>
                <a:latin typeface="Trebuchet MS" pitchFamily="34" charset="0"/>
                <a:ea typeface="Trebuchet MS" pitchFamily="34" charset="-122"/>
                <a:cs typeface="Trebuchet MS" pitchFamily="34" charset="-120"/>
              </a:rPr>
              <a:t>Competențe de viitor</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82296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Acoperire națională</a:t>
            </a:r>
            <a:endParaRPr lang="en-US" sz="3800" dirty="0"/>
          </a:p>
        </p:txBody>
      </p:sp>
      <p:sp>
        <p:nvSpPr>
          <p:cNvPr id="3" name="Text 1"/>
          <p:cNvSpPr/>
          <p:nvPr/>
        </p:nvSpPr>
        <p:spPr>
          <a:xfrm>
            <a:off x="640080" y="1234440"/>
            <a:ext cx="91440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6 județe și sectoare ale Capitalei  ·  2024 – 2026</a:t>
            </a:r>
            <a:endParaRPr lang="en-US" sz="1800" dirty="0"/>
          </a:p>
        </p:txBody>
      </p:sp>
      <p:sp>
        <p:nvSpPr>
          <p:cNvPr id="4" name="Shape 2"/>
          <p:cNvSpPr/>
          <p:nvPr/>
        </p:nvSpPr>
        <p:spPr>
          <a:xfrm>
            <a:off x="640080" y="205740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5" name="Shape 3"/>
          <p:cNvSpPr/>
          <p:nvPr/>
        </p:nvSpPr>
        <p:spPr>
          <a:xfrm>
            <a:off x="640080" y="2057400"/>
            <a:ext cx="5212080" cy="146304"/>
          </a:xfrm>
          <a:prstGeom prst="rect">
            <a:avLst/>
          </a:prstGeom>
          <a:solidFill>
            <a:srgbClr val="1A2A6C"/>
          </a:solidFill>
          <a:ln/>
        </p:spPr>
        <p:txBody>
          <a:bodyPr/>
          <a:lstStyle/>
          <a:p>
            <a:endParaRPr lang="en-US"/>
          </a:p>
        </p:txBody>
      </p:sp>
      <p:sp>
        <p:nvSpPr>
          <p:cNvPr id="6" name="Shape 4"/>
          <p:cNvSpPr/>
          <p:nvPr/>
        </p:nvSpPr>
        <p:spPr>
          <a:xfrm>
            <a:off x="1051560" y="2560320"/>
            <a:ext cx="457200" cy="457200"/>
          </a:xfrm>
          <a:prstGeom prst="ellipse">
            <a:avLst/>
          </a:prstGeom>
          <a:solidFill>
            <a:srgbClr val="1A2A6C"/>
          </a:solidFill>
          <a:ln w="19050">
            <a:solidFill>
              <a:srgbClr val="FFFFFF"/>
            </a:solidFill>
            <a:prstDash val="solid"/>
          </a:ln>
        </p:spPr>
        <p:txBody>
          <a:bodyPr/>
          <a:lstStyle/>
          <a:p>
            <a:endParaRPr lang="en-US"/>
          </a:p>
        </p:txBody>
      </p:sp>
      <p:sp>
        <p:nvSpPr>
          <p:cNvPr id="7" name="Shape 5"/>
          <p:cNvSpPr/>
          <p:nvPr/>
        </p:nvSpPr>
        <p:spPr>
          <a:xfrm>
            <a:off x="1197864" y="2697480"/>
            <a:ext cx="164592" cy="164592"/>
          </a:xfrm>
          <a:prstGeom prst="ellipse">
            <a:avLst/>
          </a:prstGeom>
          <a:solidFill>
            <a:srgbClr val="FFFFFF"/>
          </a:solidFill>
          <a:ln/>
        </p:spPr>
        <p:txBody>
          <a:bodyPr/>
          <a:lstStyle/>
          <a:p>
            <a:endParaRPr lang="en-US"/>
          </a:p>
        </p:txBody>
      </p:sp>
      <p:sp>
        <p:nvSpPr>
          <p:cNvPr id="8" name="Text 6"/>
          <p:cNvSpPr/>
          <p:nvPr/>
        </p:nvSpPr>
        <p:spPr>
          <a:xfrm>
            <a:off x="1737360" y="2377440"/>
            <a:ext cx="3931920" cy="548640"/>
          </a:xfrm>
          <a:prstGeom prst="rect">
            <a:avLst/>
          </a:prstGeom>
          <a:noFill/>
          <a:ln/>
        </p:spPr>
        <p:txBody>
          <a:bodyPr wrap="square" lIns="0" tIns="0" rIns="0" bIns="0" rtlCol="0" anchor="ctr"/>
          <a:lstStyle/>
          <a:p>
            <a:pPr marL="0" indent="0">
              <a:buNone/>
            </a:pPr>
            <a:r>
              <a:rPr lang="en-US" sz="2200" b="1" dirty="0">
                <a:solidFill>
                  <a:srgbClr val="1A2A6C"/>
                </a:solidFill>
                <a:latin typeface="Trebuchet MS" pitchFamily="34" charset="0"/>
                <a:ea typeface="Trebuchet MS" pitchFamily="34" charset="-122"/>
                <a:cs typeface="Trebuchet MS" pitchFamily="34" charset="-120"/>
              </a:rPr>
              <a:t>București</a:t>
            </a:r>
            <a:endParaRPr lang="en-US" sz="2200" dirty="0"/>
          </a:p>
        </p:txBody>
      </p:sp>
      <p:sp>
        <p:nvSpPr>
          <p:cNvPr id="9" name="Text 7"/>
          <p:cNvSpPr/>
          <p:nvPr/>
        </p:nvSpPr>
        <p:spPr>
          <a:xfrm>
            <a:off x="1737360" y="2926080"/>
            <a:ext cx="3931920" cy="457200"/>
          </a:xfrm>
          <a:prstGeom prst="rect">
            <a:avLst/>
          </a:prstGeom>
          <a:noFill/>
          <a:ln/>
        </p:spPr>
        <p:txBody>
          <a:bodyPr wrap="square" lIns="0" tIns="0" rIns="0" bIns="0" rtlCol="0" anchor="ctr"/>
          <a:lstStyle/>
          <a:p>
            <a:pPr marL="0" indent="0">
              <a:buNone/>
            </a:pPr>
            <a:r>
              <a:rPr lang="en-US" sz="1500" dirty="0">
                <a:solidFill>
                  <a:srgbClr val="5B6B7B"/>
                </a:solidFill>
                <a:latin typeface="Calibri" pitchFamily="34" charset="0"/>
                <a:ea typeface="Calibri" pitchFamily="34" charset="-122"/>
                <a:cs typeface="Calibri" pitchFamily="34" charset="-120"/>
              </a:rPr>
              <a:t>Sectoarele 2, 3 și 5</a:t>
            </a:r>
            <a:endParaRPr lang="en-US" sz="1500" dirty="0"/>
          </a:p>
        </p:txBody>
      </p:sp>
      <p:sp>
        <p:nvSpPr>
          <p:cNvPr id="10" name="Shape 8"/>
          <p:cNvSpPr/>
          <p:nvPr/>
        </p:nvSpPr>
        <p:spPr>
          <a:xfrm>
            <a:off x="6172200" y="205740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1" name="Shape 9"/>
          <p:cNvSpPr/>
          <p:nvPr/>
        </p:nvSpPr>
        <p:spPr>
          <a:xfrm>
            <a:off x="6172200" y="2057400"/>
            <a:ext cx="5212080" cy="146304"/>
          </a:xfrm>
          <a:prstGeom prst="rect">
            <a:avLst/>
          </a:prstGeom>
          <a:solidFill>
            <a:srgbClr val="7AC143"/>
          </a:solidFill>
          <a:ln/>
        </p:spPr>
        <p:txBody>
          <a:bodyPr/>
          <a:lstStyle/>
          <a:p>
            <a:endParaRPr lang="en-US"/>
          </a:p>
        </p:txBody>
      </p:sp>
      <p:sp>
        <p:nvSpPr>
          <p:cNvPr id="12" name="Shape 10"/>
          <p:cNvSpPr/>
          <p:nvPr/>
        </p:nvSpPr>
        <p:spPr>
          <a:xfrm>
            <a:off x="6583680" y="2560320"/>
            <a:ext cx="457200" cy="457200"/>
          </a:xfrm>
          <a:prstGeom prst="ellipse">
            <a:avLst/>
          </a:prstGeom>
          <a:solidFill>
            <a:srgbClr val="7AC143"/>
          </a:solidFill>
          <a:ln w="19050">
            <a:solidFill>
              <a:srgbClr val="FFFFFF"/>
            </a:solidFill>
            <a:prstDash val="solid"/>
          </a:ln>
        </p:spPr>
        <p:txBody>
          <a:bodyPr/>
          <a:lstStyle/>
          <a:p>
            <a:endParaRPr lang="en-US"/>
          </a:p>
        </p:txBody>
      </p:sp>
      <p:sp>
        <p:nvSpPr>
          <p:cNvPr id="13" name="Shape 11"/>
          <p:cNvSpPr/>
          <p:nvPr/>
        </p:nvSpPr>
        <p:spPr>
          <a:xfrm>
            <a:off x="6729984" y="2697480"/>
            <a:ext cx="164592" cy="164592"/>
          </a:xfrm>
          <a:prstGeom prst="ellipse">
            <a:avLst/>
          </a:prstGeom>
          <a:solidFill>
            <a:srgbClr val="FFFFFF"/>
          </a:solidFill>
          <a:ln/>
        </p:spPr>
        <p:txBody>
          <a:bodyPr/>
          <a:lstStyle/>
          <a:p>
            <a:endParaRPr lang="en-US"/>
          </a:p>
        </p:txBody>
      </p:sp>
      <p:sp>
        <p:nvSpPr>
          <p:cNvPr id="14" name="Text 12"/>
          <p:cNvSpPr/>
          <p:nvPr/>
        </p:nvSpPr>
        <p:spPr>
          <a:xfrm>
            <a:off x="7269480" y="2377440"/>
            <a:ext cx="3931920" cy="548640"/>
          </a:xfrm>
          <a:prstGeom prst="rect">
            <a:avLst/>
          </a:prstGeom>
          <a:noFill/>
          <a:ln/>
        </p:spPr>
        <p:txBody>
          <a:bodyPr wrap="square" lIns="0" tIns="0" rIns="0" bIns="0" rtlCol="0" anchor="ctr"/>
          <a:lstStyle/>
          <a:p>
            <a:pPr marL="0" indent="0">
              <a:buNone/>
            </a:pPr>
            <a:r>
              <a:rPr lang="en-US" sz="2200" b="1" dirty="0">
                <a:solidFill>
                  <a:srgbClr val="1A2A6C"/>
                </a:solidFill>
                <a:latin typeface="Trebuchet MS" pitchFamily="34" charset="0"/>
                <a:ea typeface="Trebuchet MS" pitchFamily="34" charset="-122"/>
                <a:cs typeface="Trebuchet MS" pitchFamily="34" charset="-120"/>
              </a:rPr>
              <a:t>Județul Gorj</a:t>
            </a:r>
            <a:endParaRPr lang="en-US" sz="2200" dirty="0"/>
          </a:p>
        </p:txBody>
      </p:sp>
      <p:sp>
        <p:nvSpPr>
          <p:cNvPr id="15" name="Text 13"/>
          <p:cNvSpPr/>
          <p:nvPr/>
        </p:nvSpPr>
        <p:spPr>
          <a:xfrm>
            <a:off x="7269480" y="2926080"/>
            <a:ext cx="3931920" cy="457200"/>
          </a:xfrm>
          <a:prstGeom prst="rect">
            <a:avLst/>
          </a:prstGeom>
          <a:noFill/>
          <a:ln/>
        </p:spPr>
        <p:txBody>
          <a:bodyPr wrap="square" lIns="0" tIns="0" rIns="0" bIns="0" rtlCol="0" anchor="ctr"/>
          <a:lstStyle/>
          <a:p>
            <a:pPr marL="0" indent="0">
              <a:buNone/>
            </a:pPr>
            <a:r>
              <a:rPr lang="en-US" sz="1500" dirty="0">
                <a:solidFill>
                  <a:srgbClr val="5B6B7B"/>
                </a:solidFill>
                <a:latin typeface="Calibri" pitchFamily="34" charset="0"/>
                <a:ea typeface="Calibri" pitchFamily="34" charset="-122"/>
                <a:cs typeface="Calibri" pitchFamily="34" charset="-120"/>
              </a:rPr>
              <a:t>Toate localitățile</a:t>
            </a:r>
            <a:endParaRPr lang="en-US" sz="1500" dirty="0"/>
          </a:p>
        </p:txBody>
      </p:sp>
      <p:sp>
        <p:nvSpPr>
          <p:cNvPr id="16" name="Shape 14"/>
          <p:cNvSpPr/>
          <p:nvPr/>
        </p:nvSpPr>
        <p:spPr>
          <a:xfrm>
            <a:off x="640080" y="393192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7" name="Shape 15"/>
          <p:cNvSpPr/>
          <p:nvPr/>
        </p:nvSpPr>
        <p:spPr>
          <a:xfrm>
            <a:off x="640080" y="3931920"/>
            <a:ext cx="5212080" cy="146304"/>
          </a:xfrm>
          <a:prstGeom prst="rect">
            <a:avLst/>
          </a:prstGeom>
          <a:solidFill>
            <a:srgbClr val="0072CE"/>
          </a:solidFill>
          <a:ln/>
        </p:spPr>
        <p:txBody>
          <a:bodyPr/>
          <a:lstStyle/>
          <a:p>
            <a:endParaRPr lang="en-US"/>
          </a:p>
        </p:txBody>
      </p:sp>
      <p:sp>
        <p:nvSpPr>
          <p:cNvPr id="18" name="Shape 16"/>
          <p:cNvSpPr/>
          <p:nvPr/>
        </p:nvSpPr>
        <p:spPr>
          <a:xfrm>
            <a:off x="1051560" y="4434840"/>
            <a:ext cx="457200" cy="457200"/>
          </a:xfrm>
          <a:prstGeom prst="ellipse">
            <a:avLst/>
          </a:prstGeom>
          <a:solidFill>
            <a:srgbClr val="0072CE"/>
          </a:solidFill>
          <a:ln w="19050">
            <a:solidFill>
              <a:srgbClr val="FFFFFF"/>
            </a:solidFill>
            <a:prstDash val="solid"/>
          </a:ln>
        </p:spPr>
        <p:txBody>
          <a:bodyPr/>
          <a:lstStyle/>
          <a:p>
            <a:endParaRPr lang="en-US"/>
          </a:p>
        </p:txBody>
      </p:sp>
      <p:sp>
        <p:nvSpPr>
          <p:cNvPr id="19" name="Shape 17"/>
          <p:cNvSpPr/>
          <p:nvPr/>
        </p:nvSpPr>
        <p:spPr>
          <a:xfrm>
            <a:off x="1197864" y="4572000"/>
            <a:ext cx="164592" cy="164592"/>
          </a:xfrm>
          <a:prstGeom prst="ellipse">
            <a:avLst/>
          </a:prstGeom>
          <a:solidFill>
            <a:srgbClr val="FFFFFF"/>
          </a:solidFill>
          <a:ln/>
        </p:spPr>
        <p:txBody>
          <a:bodyPr/>
          <a:lstStyle/>
          <a:p>
            <a:endParaRPr lang="en-US"/>
          </a:p>
        </p:txBody>
      </p:sp>
      <p:sp>
        <p:nvSpPr>
          <p:cNvPr id="20" name="Text 18"/>
          <p:cNvSpPr/>
          <p:nvPr/>
        </p:nvSpPr>
        <p:spPr>
          <a:xfrm>
            <a:off x="1737360" y="4251960"/>
            <a:ext cx="3931920" cy="548640"/>
          </a:xfrm>
          <a:prstGeom prst="rect">
            <a:avLst/>
          </a:prstGeom>
          <a:noFill/>
          <a:ln/>
        </p:spPr>
        <p:txBody>
          <a:bodyPr wrap="square" lIns="0" tIns="0" rIns="0" bIns="0" rtlCol="0" anchor="ctr"/>
          <a:lstStyle/>
          <a:p>
            <a:pPr marL="0" indent="0">
              <a:buNone/>
            </a:pPr>
            <a:r>
              <a:rPr lang="en-US" sz="2200" b="1" dirty="0">
                <a:solidFill>
                  <a:srgbClr val="1A2A6C"/>
                </a:solidFill>
                <a:latin typeface="Trebuchet MS" pitchFamily="34" charset="0"/>
                <a:ea typeface="Trebuchet MS" pitchFamily="34" charset="-122"/>
                <a:cs typeface="Trebuchet MS" pitchFamily="34" charset="-120"/>
              </a:rPr>
              <a:t>Județul Prahova</a:t>
            </a:r>
            <a:endParaRPr lang="en-US" sz="2200" dirty="0"/>
          </a:p>
        </p:txBody>
      </p:sp>
      <p:sp>
        <p:nvSpPr>
          <p:cNvPr id="21" name="Text 19"/>
          <p:cNvSpPr/>
          <p:nvPr/>
        </p:nvSpPr>
        <p:spPr>
          <a:xfrm>
            <a:off x="1737360" y="4800600"/>
            <a:ext cx="3931920" cy="457200"/>
          </a:xfrm>
          <a:prstGeom prst="rect">
            <a:avLst/>
          </a:prstGeom>
          <a:noFill/>
          <a:ln/>
        </p:spPr>
        <p:txBody>
          <a:bodyPr wrap="square" lIns="0" tIns="0" rIns="0" bIns="0" rtlCol="0" anchor="ctr"/>
          <a:lstStyle/>
          <a:p>
            <a:pPr marL="0" indent="0">
              <a:buNone/>
            </a:pPr>
            <a:r>
              <a:rPr lang="en-US" sz="1500" dirty="0">
                <a:solidFill>
                  <a:srgbClr val="5B6B7B"/>
                </a:solidFill>
                <a:latin typeface="Calibri" pitchFamily="34" charset="0"/>
                <a:ea typeface="Calibri" pitchFamily="34" charset="-122"/>
                <a:cs typeface="Calibri" pitchFamily="34" charset="-120"/>
              </a:rPr>
              <a:t>Acoperire județeană</a:t>
            </a:r>
            <a:endParaRPr lang="en-US" sz="1500" dirty="0"/>
          </a:p>
        </p:txBody>
      </p:sp>
      <p:sp>
        <p:nvSpPr>
          <p:cNvPr id="22" name="Shape 20"/>
          <p:cNvSpPr/>
          <p:nvPr/>
        </p:nvSpPr>
        <p:spPr>
          <a:xfrm>
            <a:off x="6172200" y="393192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23" name="Shape 21"/>
          <p:cNvSpPr/>
          <p:nvPr/>
        </p:nvSpPr>
        <p:spPr>
          <a:xfrm>
            <a:off x="6172200" y="3931920"/>
            <a:ext cx="5212080" cy="146304"/>
          </a:xfrm>
          <a:prstGeom prst="rect">
            <a:avLst/>
          </a:prstGeom>
          <a:solidFill>
            <a:srgbClr val="C3D928"/>
          </a:solidFill>
          <a:ln/>
        </p:spPr>
        <p:txBody>
          <a:bodyPr/>
          <a:lstStyle/>
          <a:p>
            <a:endParaRPr lang="en-US"/>
          </a:p>
        </p:txBody>
      </p:sp>
      <p:sp>
        <p:nvSpPr>
          <p:cNvPr id="24" name="Shape 22"/>
          <p:cNvSpPr/>
          <p:nvPr/>
        </p:nvSpPr>
        <p:spPr>
          <a:xfrm>
            <a:off x="6583680" y="4434840"/>
            <a:ext cx="457200" cy="457200"/>
          </a:xfrm>
          <a:prstGeom prst="ellipse">
            <a:avLst/>
          </a:prstGeom>
          <a:solidFill>
            <a:srgbClr val="C3D928"/>
          </a:solidFill>
          <a:ln w="19050">
            <a:solidFill>
              <a:srgbClr val="FFFFFF"/>
            </a:solidFill>
            <a:prstDash val="solid"/>
          </a:ln>
        </p:spPr>
        <p:txBody>
          <a:bodyPr/>
          <a:lstStyle/>
          <a:p>
            <a:endParaRPr lang="en-US"/>
          </a:p>
        </p:txBody>
      </p:sp>
      <p:sp>
        <p:nvSpPr>
          <p:cNvPr id="25" name="Shape 23"/>
          <p:cNvSpPr/>
          <p:nvPr/>
        </p:nvSpPr>
        <p:spPr>
          <a:xfrm>
            <a:off x="6729984" y="4572000"/>
            <a:ext cx="164592" cy="164592"/>
          </a:xfrm>
          <a:prstGeom prst="ellipse">
            <a:avLst/>
          </a:prstGeom>
          <a:solidFill>
            <a:srgbClr val="FFFFFF"/>
          </a:solidFill>
          <a:ln/>
        </p:spPr>
        <p:txBody>
          <a:bodyPr/>
          <a:lstStyle/>
          <a:p>
            <a:endParaRPr lang="en-US"/>
          </a:p>
        </p:txBody>
      </p:sp>
      <p:sp>
        <p:nvSpPr>
          <p:cNvPr id="26" name="Text 24"/>
          <p:cNvSpPr/>
          <p:nvPr/>
        </p:nvSpPr>
        <p:spPr>
          <a:xfrm>
            <a:off x="7269480" y="4251960"/>
            <a:ext cx="3931920" cy="548640"/>
          </a:xfrm>
          <a:prstGeom prst="rect">
            <a:avLst/>
          </a:prstGeom>
          <a:noFill/>
          <a:ln/>
        </p:spPr>
        <p:txBody>
          <a:bodyPr wrap="square" lIns="0" tIns="0" rIns="0" bIns="0" rtlCol="0" anchor="ctr"/>
          <a:lstStyle/>
          <a:p>
            <a:pPr marL="0" indent="0">
              <a:buNone/>
            </a:pPr>
            <a:r>
              <a:rPr lang="en-US" sz="2200" b="1" dirty="0">
                <a:solidFill>
                  <a:srgbClr val="1A2A6C"/>
                </a:solidFill>
                <a:latin typeface="Trebuchet MS" pitchFamily="34" charset="0"/>
                <a:ea typeface="Trebuchet MS" pitchFamily="34" charset="-122"/>
                <a:cs typeface="Trebuchet MS" pitchFamily="34" charset="-120"/>
              </a:rPr>
              <a:t>Județul Iași</a:t>
            </a:r>
            <a:endParaRPr lang="en-US" sz="2200" dirty="0"/>
          </a:p>
        </p:txBody>
      </p:sp>
      <p:sp>
        <p:nvSpPr>
          <p:cNvPr id="27" name="Text 25"/>
          <p:cNvSpPr/>
          <p:nvPr/>
        </p:nvSpPr>
        <p:spPr>
          <a:xfrm>
            <a:off x="7269480" y="4800600"/>
            <a:ext cx="3931920" cy="457200"/>
          </a:xfrm>
          <a:prstGeom prst="rect">
            <a:avLst/>
          </a:prstGeom>
          <a:noFill/>
          <a:ln/>
        </p:spPr>
        <p:txBody>
          <a:bodyPr wrap="square" lIns="0" tIns="0" rIns="0" bIns="0" rtlCol="0" anchor="ctr"/>
          <a:lstStyle/>
          <a:p>
            <a:pPr marL="0" indent="0">
              <a:buNone/>
            </a:pPr>
            <a:r>
              <a:rPr lang="en-US" sz="1500" dirty="0">
                <a:solidFill>
                  <a:srgbClr val="5B6B7B"/>
                </a:solidFill>
                <a:latin typeface="Calibri" pitchFamily="34" charset="0"/>
                <a:ea typeface="Calibri" pitchFamily="34" charset="-122"/>
                <a:cs typeface="Calibri" pitchFamily="34" charset="-120"/>
              </a:rPr>
              <a:t>Acoperire județeană</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sessions/quirky-optimistic-curie/mnt/poze/29.jpeg"/>
          <p:cNvPicPr>
            <a:picLocks noChangeAspect="1"/>
          </p:cNvPicPr>
          <p:nvPr/>
        </p:nvPicPr>
        <p:blipFill>
          <a:blip r:embed="rId4"/>
          <a:srcRect/>
          <a:stretch/>
        </p:blipFill>
        <p:spPr>
          <a:xfrm>
            <a:off x="6400800" y="0"/>
            <a:ext cx="5790895" cy="6858000"/>
          </a:xfrm>
          <a:prstGeom prst="rect">
            <a:avLst/>
          </a:prstGeom>
        </p:spPr>
      </p:pic>
      <p:sp>
        <p:nvSpPr>
          <p:cNvPr id="3" name="Shape 0"/>
          <p:cNvSpPr/>
          <p:nvPr/>
        </p:nvSpPr>
        <p:spPr>
          <a:xfrm>
            <a:off x="6400800" y="0"/>
            <a:ext cx="5790895" cy="6858000"/>
          </a:xfrm>
          <a:prstGeom prst="rect">
            <a:avLst/>
          </a:prstGeom>
          <a:solidFill>
            <a:srgbClr val="1A2A6C">
              <a:alpha val="58000"/>
            </a:srgbClr>
          </a:solidFill>
          <a:ln/>
        </p:spPr>
        <p:txBody>
          <a:bodyPr/>
          <a:lstStyle/>
          <a:p>
            <a:endParaRPr lang="en-US"/>
          </a:p>
        </p:txBody>
      </p:sp>
      <p:sp>
        <p:nvSpPr>
          <p:cNvPr id="4" name="Shape 1"/>
          <p:cNvSpPr/>
          <p:nvPr/>
        </p:nvSpPr>
        <p:spPr>
          <a:xfrm>
            <a:off x="6035040" y="0"/>
            <a:ext cx="548640" cy="6858000"/>
          </a:xfrm>
          <a:prstGeom prst="rect">
            <a:avLst/>
          </a:prstGeom>
          <a:solidFill>
            <a:srgbClr val="7AC143">
              <a:alpha val="80000"/>
            </a:srgbClr>
          </a:solidFill>
          <a:ln/>
        </p:spPr>
        <p:txBody>
          <a:bodyPr/>
          <a:lstStyle/>
          <a:p>
            <a:endParaRPr lang="en-US"/>
          </a:p>
        </p:txBody>
      </p:sp>
      <p:sp>
        <p:nvSpPr>
          <p:cNvPr id="5" name="Text 2"/>
          <p:cNvSpPr/>
          <p:nvPr/>
        </p:nvSpPr>
        <p:spPr>
          <a:xfrm>
            <a:off x="640080" y="640080"/>
            <a:ext cx="5486400" cy="548640"/>
          </a:xfrm>
          <a:prstGeom prst="rect">
            <a:avLst/>
          </a:prstGeom>
          <a:noFill/>
          <a:ln/>
        </p:spPr>
        <p:txBody>
          <a:bodyPr wrap="square" rtlCol="0" anchor="ctr"/>
          <a:lstStyle/>
          <a:p>
            <a:pPr marL="0" indent="0">
              <a:buNone/>
            </a:pPr>
            <a:r>
              <a:rPr lang="en-US" sz="2400" b="1" dirty="0">
                <a:solidFill>
                  <a:srgbClr val="C3D928"/>
                </a:solidFill>
                <a:latin typeface="Trebuchet MS" pitchFamily="34" charset="0"/>
                <a:ea typeface="Trebuchet MS" pitchFamily="34" charset="-122"/>
                <a:cs typeface="Trebuchet MS" pitchFamily="34" charset="-120"/>
              </a:rPr>
              <a:t>Rezultate în cifre</a:t>
            </a:r>
            <a:endParaRPr lang="en-US" sz="2400" dirty="0"/>
          </a:p>
        </p:txBody>
      </p:sp>
      <p:sp>
        <p:nvSpPr>
          <p:cNvPr id="6" name="Text 3"/>
          <p:cNvSpPr/>
          <p:nvPr/>
        </p:nvSpPr>
        <p:spPr>
          <a:xfrm>
            <a:off x="502920" y="1554480"/>
            <a:ext cx="5486400" cy="1737360"/>
          </a:xfrm>
          <a:prstGeom prst="rect">
            <a:avLst/>
          </a:prstGeom>
          <a:noFill/>
          <a:ln/>
        </p:spPr>
        <p:txBody>
          <a:bodyPr wrap="square" lIns="0" tIns="0" rIns="0" bIns="0" rtlCol="0" anchor="ctr"/>
          <a:lstStyle/>
          <a:p>
            <a:pPr marL="0" indent="0">
              <a:buNone/>
            </a:pPr>
            <a:r>
              <a:rPr lang="en-US" sz="12000" b="1" dirty="0">
                <a:solidFill>
                  <a:srgbClr val="FFFFFF"/>
                </a:solidFill>
                <a:latin typeface="Trebuchet MS" pitchFamily="34" charset="0"/>
                <a:ea typeface="Trebuchet MS" pitchFamily="34" charset="-122"/>
                <a:cs typeface="Trebuchet MS" pitchFamily="34" charset="-120"/>
              </a:rPr>
              <a:t>6.341</a:t>
            </a:r>
            <a:endParaRPr lang="en-US" sz="12000" dirty="0"/>
          </a:p>
        </p:txBody>
      </p:sp>
      <p:sp>
        <p:nvSpPr>
          <p:cNvPr id="7" name="Text 4"/>
          <p:cNvSpPr/>
          <p:nvPr/>
        </p:nvSpPr>
        <p:spPr>
          <a:xfrm>
            <a:off x="640080" y="3246120"/>
            <a:ext cx="5486400" cy="640080"/>
          </a:xfrm>
          <a:prstGeom prst="rect">
            <a:avLst/>
          </a:prstGeom>
          <a:noFill/>
          <a:ln/>
        </p:spPr>
        <p:txBody>
          <a:bodyPr wrap="square" rtlCol="0" anchor="ctr"/>
          <a:lstStyle/>
          <a:p>
            <a:pPr marL="0" indent="0">
              <a:buNone/>
            </a:pPr>
            <a:r>
              <a:rPr lang="en-US" sz="3000" b="1" dirty="0">
                <a:solidFill>
                  <a:srgbClr val="7AC143"/>
                </a:solidFill>
                <a:latin typeface="Trebuchet MS" pitchFamily="34" charset="0"/>
                <a:ea typeface="Trebuchet MS" pitchFamily="34" charset="-122"/>
                <a:cs typeface="Trebuchet MS" pitchFamily="34" charset="-120"/>
              </a:rPr>
              <a:t>elevi susținuți</a:t>
            </a:r>
            <a:endParaRPr lang="en-US" sz="3000" dirty="0"/>
          </a:p>
        </p:txBody>
      </p:sp>
      <p:sp>
        <p:nvSpPr>
          <p:cNvPr id="8" name="Text 5"/>
          <p:cNvSpPr/>
          <p:nvPr/>
        </p:nvSpPr>
        <p:spPr>
          <a:xfrm>
            <a:off x="640080" y="4069080"/>
            <a:ext cx="5303520" cy="2011680"/>
          </a:xfrm>
          <a:prstGeom prst="rect">
            <a:avLst/>
          </a:prstGeom>
          <a:noFill/>
          <a:ln/>
        </p:spPr>
        <p:txBody>
          <a:bodyPr wrap="square" rtlCol="0" anchor="t"/>
          <a:lstStyle/>
          <a:p>
            <a:pPr marL="0" indent="0">
              <a:lnSpc>
                <a:spcPct val="115000"/>
              </a:lnSpc>
              <a:buNone/>
            </a:pPr>
            <a:r>
              <a:rPr lang="en-US" sz="1650" dirty="0">
                <a:solidFill>
                  <a:srgbClr val="D9E6F5"/>
                </a:solidFill>
                <a:latin typeface="Calibri" pitchFamily="34" charset="0"/>
                <a:ea typeface="Calibri" pitchFamily="34" charset="-122"/>
                <a:cs typeface="Calibri" pitchFamily="34" charset="-120"/>
              </a:rPr>
              <a:t>Până în prezent, 6.341 de elevi au beneficiat de sprijin prin programul „Educație pentru Viitor”, primind burse educaționale și acces la instrumente moderne de dezvoltare personală și profesională.</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82296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Investiție totală</a:t>
            </a:r>
            <a:endParaRPr lang="en-US" sz="3800" dirty="0"/>
          </a:p>
        </p:txBody>
      </p:sp>
      <p:sp>
        <p:nvSpPr>
          <p:cNvPr id="3" name="Text 1"/>
          <p:cNvSpPr/>
          <p:nvPr/>
        </p:nvSpPr>
        <p:spPr>
          <a:xfrm>
            <a:off x="640080" y="1234440"/>
            <a:ext cx="100584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Peste 2,5 milioane euro direcționate către educație</a:t>
            </a:r>
            <a:endParaRPr lang="en-US" sz="1800" dirty="0"/>
          </a:p>
        </p:txBody>
      </p:sp>
      <p:sp>
        <p:nvSpPr>
          <p:cNvPr id="4" name="Shape 2"/>
          <p:cNvSpPr/>
          <p:nvPr/>
        </p:nvSpPr>
        <p:spPr>
          <a:xfrm>
            <a:off x="640080" y="2011680"/>
            <a:ext cx="4663440" cy="3931920"/>
          </a:xfrm>
          <a:prstGeom prst="rect">
            <a:avLst/>
          </a:prstGeom>
          <a:solidFill>
            <a:srgbClr val="1A2A6C"/>
          </a:solidFill>
          <a:ln/>
          <a:effectLst>
            <a:outerShdw blurRad="114300" dist="38100" dir="8100000" algn="bl" rotWithShape="0">
              <a:srgbClr val="000000">
                <a:alpha val="18000"/>
              </a:srgbClr>
            </a:outerShdw>
          </a:effectLst>
        </p:spPr>
        <p:txBody>
          <a:bodyPr/>
          <a:lstStyle/>
          <a:p>
            <a:endParaRPr lang="en-US"/>
          </a:p>
        </p:txBody>
      </p:sp>
      <p:sp>
        <p:nvSpPr>
          <p:cNvPr id="5" name="Text 3"/>
          <p:cNvSpPr/>
          <p:nvPr/>
        </p:nvSpPr>
        <p:spPr>
          <a:xfrm>
            <a:off x="640080" y="2606040"/>
            <a:ext cx="4663440" cy="1371600"/>
          </a:xfrm>
          <a:prstGeom prst="rect">
            <a:avLst/>
          </a:prstGeom>
          <a:noFill/>
          <a:ln/>
        </p:spPr>
        <p:txBody>
          <a:bodyPr wrap="square" lIns="0" tIns="0" rIns="0" bIns="0" rtlCol="0" anchor="ctr"/>
          <a:lstStyle/>
          <a:p>
            <a:pPr marL="0" indent="0" algn="ctr">
              <a:buNone/>
            </a:pPr>
            <a:r>
              <a:rPr lang="en-US" sz="6000" b="1" dirty="0">
                <a:solidFill>
                  <a:srgbClr val="FFFFFF"/>
                </a:solidFill>
                <a:latin typeface="Trebuchet MS" pitchFamily="34" charset="0"/>
                <a:ea typeface="Trebuchet MS" pitchFamily="34" charset="-122"/>
                <a:cs typeface="Trebuchet MS" pitchFamily="34" charset="-120"/>
              </a:rPr>
              <a:t>2,3 mil €</a:t>
            </a:r>
            <a:endParaRPr lang="en-US" sz="6000" dirty="0"/>
          </a:p>
        </p:txBody>
      </p:sp>
      <p:sp>
        <p:nvSpPr>
          <p:cNvPr id="6" name="Text 4"/>
          <p:cNvSpPr/>
          <p:nvPr/>
        </p:nvSpPr>
        <p:spPr>
          <a:xfrm>
            <a:off x="640080" y="3886200"/>
            <a:ext cx="4663440" cy="457200"/>
          </a:xfrm>
          <a:prstGeom prst="rect">
            <a:avLst/>
          </a:prstGeom>
          <a:noFill/>
          <a:ln/>
        </p:spPr>
        <p:txBody>
          <a:bodyPr wrap="square" rtlCol="0" anchor="ctr"/>
          <a:lstStyle/>
          <a:p>
            <a:pPr marL="0" indent="0" algn="ctr">
              <a:buNone/>
            </a:pPr>
            <a:r>
              <a:rPr lang="en-US" sz="1800" dirty="0">
                <a:solidFill>
                  <a:srgbClr val="C3D928"/>
                </a:solidFill>
                <a:latin typeface="Calibri" pitchFamily="34" charset="0"/>
                <a:ea typeface="Calibri" pitchFamily="34" charset="-122"/>
                <a:cs typeface="Calibri" pitchFamily="34" charset="-120"/>
              </a:rPr>
              <a:t>buget total alocat</a:t>
            </a:r>
            <a:endParaRPr lang="en-US" sz="1800" dirty="0"/>
          </a:p>
        </p:txBody>
      </p:sp>
      <p:sp>
        <p:nvSpPr>
          <p:cNvPr id="7" name="Shape 5"/>
          <p:cNvSpPr/>
          <p:nvPr/>
        </p:nvSpPr>
        <p:spPr>
          <a:xfrm>
            <a:off x="1371600" y="4617720"/>
            <a:ext cx="3200400" cy="822960"/>
          </a:xfrm>
          <a:prstGeom prst="rect">
            <a:avLst/>
          </a:prstGeom>
          <a:solidFill>
            <a:srgbClr val="7AC143"/>
          </a:solidFill>
          <a:ln/>
        </p:spPr>
        <p:txBody>
          <a:bodyPr/>
          <a:lstStyle/>
          <a:p>
            <a:endParaRPr lang="en-US"/>
          </a:p>
        </p:txBody>
      </p:sp>
      <p:sp>
        <p:nvSpPr>
          <p:cNvPr id="8" name="Text 6"/>
          <p:cNvSpPr/>
          <p:nvPr/>
        </p:nvSpPr>
        <p:spPr>
          <a:xfrm>
            <a:off x="1371600" y="4617720"/>
            <a:ext cx="3200400" cy="822960"/>
          </a:xfrm>
          <a:prstGeom prst="rect">
            <a:avLst/>
          </a:prstGeom>
          <a:noFill/>
          <a:ln/>
        </p:spPr>
        <p:txBody>
          <a:bodyPr wrap="square" lIns="0" tIns="0" rIns="0" bIns="0" rtlCol="0" anchor="ctr"/>
          <a:lstStyle/>
          <a:p>
            <a:pPr marL="0" indent="0" algn="ctr">
              <a:buNone/>
            </a:pPr>
            <a:r>
              <a:rPr lang="en-US" sz="2200" b="1" dirty="0">
                <a:solidFill>
                  <a:srgbClr val="1A2A6C"/>
                </a:solidFill>
                <a:latin typeface="Trebuchet MS" pitchFamily="34" charset="0"/>
                <a:ea typeface="Trebuchet MS" pitchFamily="34" charset="-122"/>
                <a:cs typeface="Trebuchet MS" pitchFamily="34" charset="-120"/>
              </a:rPr>
              <a:t>≈ 360 € / bursier</a:t>
            </a:r>
            <a:endParaRPr lang="en-US" sz="2200" dirty="0"/>
          </a:p>
        </p:txBody>
      </p:sp>
      <p:sp>
        <p:nvSpPr>
          <p:cNvPr id="9" name="Text 7"/>
          <p:cNvSpPr/>
          <p:nvPr/>
        </p:nvSpPr>
        <p:spPr>
          <a:xfrm>
            <a:off x="5669280" y="2011680"/>
            <a:ext cx="5943600" cy="457200"/>
          </a:xfrm>
          <a:prstGeom prst="rect">
            <a:avLst/>
          </a:prstGeom>
          <a:noFill/>
          <a:ln/>
        </p:spPr>
        <p:txBody>
          <a:bodyPr wrap="square" rtlCol="0" anchor="ctr"/>
          <a:lstStyle/>
          <a:p>
            <a:pPr marL="0" indent="0">
              <a:buNone/>
            </a:pPr>
            <a:r>
              <a:rPr lang="en-US" sz="1800" b="1" dirty="0">
                <a:solidFill>
                  <a:srgbClr val="1A2A6C"/>
                </a:solidFill>
                <a:latin typeface="Trebuchet MS" pitchFamily="34" charset="0"/>
                <a:ea typeface="Trebuchet MS" pitchFamily="34" charset="-122"/>
                <a:cs typeface="Trebuchet MS" pitchFamily="34" charset="-120"/>
              </a:rPr>
              <a:t>Resursele au fost direcționate către:</a:t>
            </a:r>
            <a:endParaRPr lang="en-US" sz="1800" dirty="0"/>
          </a:p>
        </p:txBody>
      </p:sp>
      <p:sp>
        <p:nvSpPr>
          <p:cNvPr id="10" name="Shape 8"/>
          <p:cNvSpPr/>
          <p:nvPr/>
        </p:nvSpPr>
        <p:spPr>
          <a:xfrm>
            <a:off x="5669280" y="2651760"/>
            <a:ext cx="5897880" cy="5486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1" name="Shape 9"/>
          <p:cNvSpPr/>
          <p:nvPr/>
        </p:nvSpPr>
        <p:spPr>
          <a:xfrm>
            <a:off x="5806440" y="2761488"/>
            <a:ext cx="329184" cy="329184"/>
          </a:xfrm>
          <a:prstGeom prst="ellipse">
            <a:avLst/>
          </a:prstGeom>
          <a:solidFill>
            <a:srgbClr val="7AC143"/>
          </a:solidFill>
          <a:ln/>
        </p:spPr>
        <p:txBody>
          <a:bodyPr/>
          <a:lstStyle/>
          <a:p>
            <a:endParaRPr lang="en-US"/>
          </a:p>
        </p:txBody>
      </p:sp>
      <p:sp>
        <p:nvSpPr>
          <p:cNvPr id="12" name="Text 10"/>
          <p:cNvSpPr/>
          <p:nvPr/>
        </p:nvSpPr>
        <p:spPr>
          <a:xfrm>
            <a:off x="5806440" y="2761488"/>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1</a:t>
            </a:r>
            <a:endParaRPr lang="en-US" sz="1400" dirty="0"/>
          </a:p>
        </p:txBody>
      </p:sp>
      <p:sp>
        <p:nvSpPr>
          <p:cNvPr id="13" name="Text 11"/>
          <p:cNvSpPr/>
          <p:nvPr/>
        </p:nvSpPr>
        <p:spPr>
          <a:xfrm>
            <a:off x="6309360" y="2651760"/>
            <a:ext cx="5120640" cy="548640"/>
          </a:xfrm>
          <a:prstGeom prst="rect">
            <a:avLst/>
          </a:prstGeom>
          <a:noFill/>
          <a:ln/>
        </p:spPr>
        <p:txBody>
          <a:bodyPr wrap="square" lIns="0" tIns="0" rIns="0" bIns="0" rtlCol="0" anchor="ctr"/>
          <a:lstStyle/>
          <a:p>
            <a:pPr marL="0" indent="0">
              <a:buNone/>
            </a:pPr>
            <a:r>
              <a:rPr lang="en-US" sz="1500" dirty="0">
                <a:solidFill>
                  <a:srgbClr val="1B2430"/>
                </a:solidFill>
                <a:latin typeface="Calibri" pitchFamily="34" charset="0"/>
                <a:ea typeface="Calibri" pitchFamily="34" charset="-122"/>
                <a:cs typeface="Calibri" pitchFamily="34" charset="-120"/>
              </a:rPr>
              <a:t>Burse de merit și sprijin educațional</a:t>
            </a:r>
            <a:endParaRPr lang="en-US" sz="1500" dirty="0"/>
          </a:p>
        </p:txBody>
      </p:sp>
      <p:sp>
        <p:nvSpPr>
          <p:cNvPr id="14" name="Shape 12"/>
          <p:cNvSpPr/>
          <p:nvPr/>
        </p:nvSpPr>
        <p:spPr>
          <a:xfrm>
            <a:off x="5669280" y="3310128"/>
            <a:ext cx="5897880" cy="5486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5" name="Shape 13"/>
          <p:cNvSpPr/>
          <p:nvPr/>
        </p:nvSpPr>
        <p:spPr>
          <a:xfrm>
            <a:off x="5806440" y="3419856"/>
            <a:ext cx="329184" cy="329184"/>
          </a:xfrm>
          <a:prstGeom prst="ellipse">
            <a:avLst/>
          </a:prstGeom>
          <a:solidFill>
            <a:srgbClr val="0072CE"/>
          </a:solidFill>
          <a:ln/>
        </p:spPr>
        <p:txBody>
          <a:bodyPr/>
          <a:lstStyle/>
          <a:p>
            <a:endParaRPr lang="en-US"/>
          </a:p>
        </p:txBody>
      </p:sp>
      <p:sp>
        <p:nvSpPr>
          <p:cNvPr id="16" name="Text 14"/>
          <p:cNvSpPr/>
          <p:nvPr/>
        </p:nvSpPr>
        <p:spPr>
          <a:xfrm>
            <a:off x="5806440" y="3419856"/>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2</a:t>
            </a:r>
            <a:endParaRPr lang="en-US" sz="1400" dirty="0"/>
          </a:p>
        </p:txBody>
      </p:sp>
      <p:sp>
        <p:nvSpPr>
          <p:cNvPr id="17" name="Text 15"/>
          <p:cNvSpPr/>
          <p:nvPr/>
        </p:nvSpPr>
        <p:spPr>
          <a:xfrm>
            <a:off x="6309360" y="3310128"/>
            <a:ext cx="5120640" cy="548640"/>
          </a:xfrm>
          <a:prstGeom prst="rect">
            <a:avLst/>
          </a:prstGeom>
          <a:noFill/>
          <a:ln/>
        </p:spPr>
        <p:txBody>
          <a:bodyPr wrap="square" lIns="0" tIns="0" rIns="0" bIns="0" rtlCol="0" anchor="ctr"/>
          <a:lstStyle/>
          <a:p>
            <a:pPr marL="0" indent="0">
              <a:buNone/>
            </a:pPr>
            <a:r>
              <a:rPr lang="en-US" sz="1500" dirty="0">
                <a:solidFill>
                  <a:srgbClr val="1B2430"/>
                </a:solidFill>
                <a:latin typeface="Calibri" pitchFamily="34" charset="0"/>
                <a:ea typeface="Calibri" pitchFamily="34" charset="-122"/>
                <a:cs typeface="Calibri" pitchFamily="34" charset="-120"/>
              </a:rPr>
              <a:t>Acces la platforme digitale de învățare</a:t>
            </a:r>
            <a:endParaRPr lang="en-US" sz="1500" dirty="0"/>
          </a:p>
        </p:txBody>
      </p:sp>
      <p:sp>
        <p:nvSpPr>
          <p:cNvPr id="18" name="Shape 16"/>
          <p:cNvSpPr/>
          <p:nvPr/>
        </p:nvSpPr>
        <p:spPr>
          <a:xfrm>
            <a:off x="5669280" y="3968496"/>
            <a:ext cx="5897880" cy="5486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9" name="Shape 17"/>
          <p:cNvSpPr/>
          <p:nvPr/>
        </p:nvSpPr>
        <p:spPr>
          <a:xfrm>
            <a:off x="5806440" y="4078224"/>
            <a:ext cx="329184" cy="329184"/>
          </a:xfrm>
          <a:prstGeom prst="ellipse">
            <a:avLst/>
          </a:prstGeom>
          <a:solidFill>
            <a:srgbClr val="7AC143"/>
          </a:solidFill>
          <a:ln/>
        </p:spPr>
        <p:txBody>
          <a:bodyPr/>
          <a:lstStyle/>
          <a:p>
            <a:endParaRPr lang="en-US"/>
          </a:p>
        </p:txBody>
      </p:sp>
      <p:sp>
        <p:nvSpPr>
          <p:cNvPr id="20" name="Text 18"/>
          <p:cNvSpPr/>
          <p:nvPr/>
        </p:nvSpPr>
        <p:spPr>
          <a:xfrm>
            <a:off x="5806440" y="4078224"/>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3</a:t>
            </a:r>
            <a:endParaRPr lang="en-US" sz="1400" dirty="0"/>
          </a:p>
        </p:txBody>
      </p:sp>
      <p:sp>
        <p:nvSpPr>
          <p:cNvPr id="21" name="Text 19"/>
          <p:cNvSpPr/>
          <p:nvPr/>
        </p:nvSpPr>
        <p:spPr>
          <a:xfrm>
            <a:off x="6309360" y="3968496"/>
            <a:ext cx="5120640" cy="548640"/>
          </a:xfrm>
          <a:prstGeom prst="rect">
            <a:avLst/>
          </a:prstGeom>
          <a:noFill/>
          <a:ln/>
        </p:spPr>
        <p:txBody>
          <a:bodyPr wrap="square" lIns="0" tIns="0" rIns="0" bIns="0" rtlCol="0" anchor="ctr"/>
          <a:lstStyle/>
          <a:p>
            <a:pPr marL="0" indent="0">
              <a:buNone/>
            </a:pPr>
            <a:r>
              <a:rPr lang="en-US" sz="1500" dirty="0">
                <a:solidFill>
                  <a:srgbClr val="1B2430"/>
                </a:solidFill>
                <a:latin typeface="Calibri" pitchFamily="34" charset="0"/>
                <a:ea typeface="Calibri" pitchFamily="34" charset="-122"/>
                <a:cs typeface="Calibri" pitchFamily="34" charset="-120"/>
              </a:rPr>
              <a:t>Dezvoltarea competențelor digitale</a:t>
            </a:r>
            <a:endParaRPr lang="en-US" sz="1500" dirty="0"/>
          </a:p>
        </p:txBody>
      </p:sp>
      <p:sp>
        <p:nvSpPr>
          <p:cNvPr id="22" name="Shape 20"/>
          <p:cNvSpPr/>
          <p:nvPr/>
        </p:nvSpPr>
        <p:spPr>
          <a:xfrm>
            <a:off x="5669280" y="4626864"/>
            <a:ext cx="5897880" cy="5486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23" name="Shape 21"/>
          <p:cNvSpPr/>
          <p:nvPr/>
        </p:nvSpPr>
        <p:spPr>
          <a:xfrm>
            <a:off x="5806440" y="4736592"/>
            <a:ext cx="329184" cy="329184"/>
          </a:xfrm>
          <a:prstGeom prst="ellipse">
            <a:avLst/>
          </a:prstGeom>
          <a:solidFill>
            <a:srgbClr val="0072CE"/>
          </a:solidFill>
          <a:ln/>
        </p:spPr>
        <p:txBody>
          <a:bodyPr/>
          <a:lstStyle/>
          <a:p>
            <a:endParaRPr lang="en-US"/>
          </a:p>
        </p:txBody>
      </p:sp>
      <p:sp>
        <p:nvSpPr>
          <p:cNvPr id="24" name="Text 22"/>
          <p:cNvSpPr/>
          <p:nvPr/>
        </p:nvSpPr>
        <p:spPr>
          <a:xfrm>
            <a:off x="5806440" y="4736592"/>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4</a:t>
            </a:r>
            <a:endParaRPr lang="en-US" sz="1400" dirty="0"/>
          </a:p>
        </p:txBody>
      </p:sp>
      <p:sp>
        <p:nvSpPr>
          <p:cNvPr id="25" name="Text 23"/>
          <p:cNvSpPr/>
          <p:nvPr/>
        </p:nvSpPr>
        <p:spPr>
          <a:xfrm>
            <a:off x="6309360" y="4626864"/>
            <a:ext cx="5120640" cy="548640"/>
          </a:xfrm>
          <a:prstGeom prst="rect">
            <a:avLst/>
          </a:prstGeom>
          <a:noFill/>
          <a:ln/>
        </p:spPr>
        <p:txBody>
          <a:bodyPr wrap="square" lIns="0" tIns="0" rIns="0" bIns="0" rtlCol="0" anchor="ctr"/>
          <a:lstStyle/>
          <a:p>
            <a:pPr marL="0" indent="0">
              <a:buNone/>
            </a:pPr>
            <a:r>
              <a:rPr lang="en-US" sz="1500" dirty="0">
                <a:solidFill>
                  <a:srgbClr val="1B2430"/>
                </a:solidFill>
                <a:latin typeface="Calibri" pitchFamily="34" charset="0"/>
                <a:ea typeface="Calibri" pitchFamily="34" charset="-122"/>
                <a:cs typeface="Calibri" pitchFamily="34" charset="-120"/>
              </a:rPr>
              <a:t>Cursuri extracurriculare</a:t>
            </a:r>
            <a:endParaRPr lang="en-US" sz="1500" dirty="0"/>
          </a:p>
        </p:txBody>
      </p:sp>
      <p:sp>
        <p:nvSpPr>
          <p:cNvPr id="26" name="Shape 24"/>
          <p:cNvSpPr/>
          <p:nvPr/>
        </p:nvSpPr>
        <p:spPr>
          <a:xfrm>
            <a:off x="5669280" y="5285232"/>
            <a:ext cx="5897880" cy="54864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27" name="Shape 25"/>
          <p:cNvSpPr/>
          <p:nvPr/>
        </p:nvSpPr>
        <p:spPr>
          <a:xfrm>
            <a:off x="5806440" y="5394960"/>
            <a:ext cx="329184" cy="329184"/>
          </a:xfrm>
          <a:prstGeom prst="ellipse">
            <a:avLst/>
          </a:prstGeom>
          <a:solidFill>
            <a:srgbClr val="7AC143"/>
          </a:solidFill>
          <a:ln/>
        </p:spPr>
        <p:txBody>
          <a:bodyPr/>
          <a:lstStyle/>
          <a:p>
            <a:endParaRPr lang="en-US"/>
          </a:p>
        </p:txBody>
      </p:sp>
      <p:sp>
        <p:nvSpPr>
          <p:cNvPr id="28" name="Text 26"/>
          <p:cNvSpPr/>
          <p:nvPr/>
        </p:nvSpPr>
        <p:spPr>
          <a:xfrm>
            <a:off x="5806440" y="5394960"/>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5</a:t>
            </a:r>
            <a:endParaRPr lang="en-US" sz="1400" dirty="0"/>
          </a:p>
        </p:txBody>
      </p:sp>
      <p:sp>
        <p:nvSpPr>
          <p:cNvPr id="29" name="Text 27"/>
          <p:cNvSpPr/>
          <p:nvPr/>
        </p:nvSpPr>
        <p:spPr>
          <a:xfrm>
            <a:off x="6309360" y="5285232"/>
            <a:ext cx="5120640" cy="548640"/>
          </a:xfrm>
          <a:prstGeom prst="rect">
            <a:avLst/>
          </a:prstGeom>
          <a:noFill/>
          <a:ln/>
        </p:spPr>
        <p:txBody>
          <a:bodyPr wrap="square" lIns="0" tIns="0" rIns="0" bIns="0" rtlCol="0" anchor="ctr"/>
          <a:lstStyle/>
          <a:p>
            <a:pPr marL="0" indent="0">
              <a:buNone/>
            </a:pPr>
            <a:r>
              <a:rPr lang="en-US" sz="1500" dirty="0">
                <a:solidFill>
                  <a:srgbClr val="1B2430"/>
                </a:solidFill>
                <a:latin typeface="Calibri" pitchFamily="34" charset="0"/>
                <a:ea typeface="Calibri" pitchFamily="34" charset="-122"/>
                <a:cs typeface="Calibri" pitchFamily="34" charset="-120"/>
              </a:rPr>
              <a:t>Instrumente moderne de educație și formare</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100584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Mai mult decât o bursă</a:t>
            </a:r>
            <a:endParaRPr lang="en-US" sz="3800" dirty="0"/>
          </a:p>
        </p:txBody>
      </p:sp>
      <p:sp>
        <p:nvSpPr>
          <p:cNvPr id="3" name="Text 1"/>
          <p:cNvSpPr/>
          <p:nvPr/>
        </p:nvSpPr>
        <p:spPr>
          <a:xfrm>
            <a:off x="640080" y="1234440"/>
            <a:ext cx="100584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Beneficiile oferite bursierilor</a:t>
            </a:r>
            <a:endParaRPr lang="en-US" sz="1800" dirty="0"/>
          </a:p>
        </p:txBody>
      </p:sp>
      <p:sp>
        <p:nvSpPr>
          <p:cNvPr id="4" name="Shape 2"/>
          <p:cNvSpPr/>
          <p:nvPr/>
        </p:nvSpPr>
        <p:spPr>
          <a:xfrm>
            <a:off x="640080" y="210312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5" name="Shape 3"/>
          <p:cNvSpPr/>
          <p:nvPr/>
        </p:nvSpPr>
        <p:spPr>
          <a:xfrm>
            <a:off x="640080" y="2103120"/>
            <a:ext cx="146304" cy="1600200"/>
          </a:xfrm>
          <a:prstGeom prst="rect">
            <a:avLst/>
          </a:prstGeom>
          <a:solidFill>
            <a:srgbClr val="7AC143"/>
          </a:solidFill>
          <a:ln/>
        </p:spPr>
        <p:txBody>
          <a:bodyPr/>
          <a:lstStyle/>
          <a:p>
            <a:endParaRPr lang="en-US"/>
          </a:p>
        </p:txBody>
      </p:sp>
      <p:sp>
        <p:nvSpPr>
          <p:cNvPr id="6" name="Text 4"/>
          <p:cNvSpPr/>
          <p:nvPr/>
        </p:nvSpPr>
        <p:spPr>
          <a:xfrm>
            <a:off x="1005840" y="2304288"/>
            <a:ext cx="4663440" cy="502920"/>
          </a:xfrm>
          <a:prstGeom prst="rect">
            <a:avLst/>
          </a:prstGeom>
          <a:noFill/>
          <a:ln/>
        </p:spPr>
        <p:txBody>
          <a:bodyPr wrap="square" lIns="0" tIns="0" rIns="0" bIns="0" rtlCol="0" anchor="ctr"/>
          <a:lstStyle/>
          <a:p>
            <a:pPr marL="0" indent="0">
              <a:buNone/>
            </a:pPr>
            <a:r>
              <a:rPr lang="en-US" sz="2000" b="1" dirty="0">
                <a:solidFill>
                  <a:srgbClr val="1A2A6C"/>
                </a:solidFill>
                <a:latin typeface="Trebuchet MS" pitchFamily="34" charset="0"/>
                <a:ea typeface="Trebuchet MS" pitchFamily="34" charset="-122"/>
                <a:cs typeface="Trebuchet MS" pitchFamily="34" charset="-120"/>
              </a:rPr>
              <a:t>Sprijin financiar</a:t>
            </a:r>
            <a:endParaRPr lang="en-US" sz="2000" dirty="0"/>
          </a:p>
        </p:txBody>
      </p:sp>
      <p:sp>
        <p:nvSpPr>
          <p:cNvPr id="7" name="Text 5"/>
          <p:cNvSpPr/>
          <p:nvPr/>
        </p:nvSpPr>
        <p:spPr>
          <a:xfrm>
            <a:off x="1005840" y="2816352"/>
            <a:ext cx="4663440" cy="777240"/>
          </a:xfrm>
          <a:prstGeom prst="rect">
            <a:avLst/>
          </a:prstGeom>
          <a:noFill/>
          <a:ln/>
        </p:spPr>
        <p:txBody>
          <a:bodyPr wrap="square" lIns="0" tIns="0" rIns="0" bIns="0" rtlCol="0" anchor="t"/>
          <a:lstStyle/>
          <a:p>
            <a:pPr marL="0" indent="0">
              <a:buNone/>
            </a:pPr>
            <a:r>
              <a:rPr lang="en-US" sz="1450" dirty="0">
                <a:solidFill>
                  <a:srgbClr val="5B6B7B"/>
                </a:solidFill>
                <a:latin typeface="Calibri" pitchFamily="34" charset="0"/>
                <a:ea typeface="Calibri" pitchFamily="34" charset="-122"/>
                <a:cs typeface="Calibri" pitchFamily="34" charset="-120"/>
              </a:rPr>
              <a:t>Bursă educațională ca prim pas către dezvoltarea unor competențe noi.</a:t>
            </a:r>
            <a:endParaRPr lang="en-US" sz="1450" dirty="0"/>
          </a:p>
        </p:txBody>
      </p:sp>
      <p:sp>
        <p:nvSpPr>
          <p:cNvPr id="8" name="Shape 6"/>
          <p:cNvSpPr/>
          <p:nvPr/>
        </p:nvSpPr>
        <p:spPr>
          <a:xfrm>
            <a:off x="6172200" y="210312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9" name="Shape 7"/>
          <p:cNvSpPr/>
          <p:nvPr/>
        </p:nvSpPr>
        <p:spPr>
          <a:xfrm>
            <a:off x="6172200" y="2103120"/>
            <a:ext cx="146304" cy="1600200"/>
          </a:xfrm>
          <a:prstGeom prst="rect">
            <a:avLst/>
          </a:prstGeom>
          <a:solidFill>
            <a:srgbClr val="0072CE"/>
          </a:solidFill>
          <a:ln/>
        </p:spPr>
        <p:txBody>
          <a:bodyPr/>
          <a:lstStyle/>
          <a:p>
            <a:endParaRPr lang="en-US"/>
          </a:p>
        </p:txBody>
      </p:sp>
      <p:sp>
        <p:nvSpPr>
          <p:cNvPr id="10" name="Text 8"/>
          <p:cNvSpPr/>
          <p:nvPr/>
        </p:nvSpPr>
        <p:spPr>
          <a:xfrm>
            <a:off x="6537960" y="2304288"/>
            <a:ext cx="4663440" cy="502920"/>
          </a:xfrm>
          <a:prstGeom prst="rect">
            <a:avLst/>
          </a:prstGeom>
          <a:noFill/>
          <a:ln/>
        </p:spPr>
        <p:txBody>
          <a:bodyPr wrap="square" lIns="0" tIns="0" rIns="0" bIns="0" rtlCol="0" anchor="ctr"/>
          <a:lstStyle/>
          <a:p>
            <a:pPr marL="0" indent="0">
              <a:buNone/>
            </a:pPr>
            <a:r>
              <a:rPr lang="en-US" sz="2000" b="1" dirty="0">
                <a:solidFill>
                  <a:srgbClr val="1A2A6C"/>
                </a:solidFill>
                <a:latin typeface="Trebuchet MS" pitchFamily="34" charset="0"/>
                <a:ea typeface="Trebuchet MS" pitchFamily="34" charset="-122"/>
                <a:cs typeface="Trebuchet MS" pitchFamily="34" charset="-120"/>
              </a:rPr>
              <a:t>Educație digitală</a:t>
            </a:r>
            <a:endParaRPr lang="en-US" sz="2000" dirty="0"/>
          </a:p>
        </p:txBody>
      </p:sp>
      <p:sp>
        <p:nvSpPr>
          <p:cNvPr id="11" name="Text 9"/>
          <p:cNvSpPr/>
          <p:nvPr/>
        </p:nvSpPr>
        <p:spPr>
          <a:xfrm>
            <a:off x="6537960" y="2816352"/>
            <a:ext cx="4663440" cy="777240"/>
          </a:xfrm>
          <a:prstGeom prst="rect">
            <a:avLst/>
          </a:prstGeom>
          <a:noFill/>
          <a:ln/>
        </p:spPr>
        <p:txBody>
          <a:bodyPr wrap="square" lIns="0" tIns="0" rIns="0" bIns="0" rtlCol="0" anchor="t"/>
          <a:lstStyle/>
          <a:p>
            <a:pPr marL="0" indent="0">
              <a:buNone/>
            </a:pPr>
            <a:r>
              <a:rPr lang="en-US" sz="1450" dirty="0">
                <a:solidFill>
                  <a:srgbClr val="5B6B7B"/>
                </a:solidFill>
                <a:latin typeface="Calibri" pitchFamily="34" charset="0"/>
                <a:ea typeface="Calibri" pitchFamily="34" charset="-122"/>
                <a:cs typeface="Calibri" pitchFamily="34" charset="-120"/>
              </a:rPr>
              <a:t>Acces la o platformă educațională modernă și conținut adaptat.</a:t>
            </a:r>
            <a:endParaRPr lang="en-US" sz="1450" dirty="0"/>
          </a:p>
        </p:txBody>
      </p:sp>
      <p:sp>
        <p:nvSpPr>
          <p:cNvPr id="12" name="Shape 10"/>
          <p:cNvSpPr/>
          <p:nvPr/>
        </p:nvSpPr>
        <p:spPr>
          <a:xfrm>
            <a:off x="640080" y="397764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3" name="Shape 11"/>
          <p:cNvSpPr/>
          <p:nvPr/>
        </p:nvSpPr>
        <p:spPr>
          <a:xfrm>
            <a:off x="640080" y="3977640"/>
            <a:ext cx="146304" cy="1600200"/>
          </a:xfrm>
          <a:prstGeom prst="rect">
            <a:avLst/>
          </a:prstGeom>
          <a:solidFill>
            <a:srgbClr val="1A2A6C"/>
          </a:solidFill>
          <a:ln/>
        </p:spPr>
        <p:txBody>
          <a:bodyPr/>
          <a:lstStyle/>
          <a:p>
            <a:endParaRPr lang="en-US"/>
          </a:p>
        </p:txBody>
      </p:sp>
      <p:sp>
        <p:nvSpPr>
          <p:cNvPr id="14" name="Text 12"/>
          <p:cNvSpPr/>
          <p:nvPr/>
        </p:nvSpPr>
        <p:spPr>
          <a:xfrm>
            <a:off x="1005840" y="4178808"/>
            <a:ext cx="4663440" cy="502920"/>
          </a:xfrm>
          <a:prstGeom prst="rect">
            <a:avLst/>
          </a:prstGeom>
          <a:noFill/>
          <a:ln/>
        </p:spPr>
        <p:txBody>
          <a:bodyPr wrap="square" lIns="0" tIns="0" rIns="0" bIns="0" rtlCol="0" anchor="ctr"/>
          <a:lstStyle/>
          <a:p>
            <a:pPr marL="0" indent="0">
              <a:buNone/>
            </a:pPr>
            <a:r>
              <a:rPr lang="en-US" sz="2000" b="1" dirty="0">
                <a:solidFill>
                  <a:srgbClr val="1A2A6C"/>
                </a:solidFill>
                <a:latin typeface="Trebuchet MS" pitchFamily="34" charset="0"/>
                <a:ea typeface="Trebuchet MS" pitchFamily="34" charset="-122"/>
                <a:cs typeface="Trebuchet MS" pitchFamily="34" charset="-120"/>
              </a:rPr>
              <a:t>Dezvoltare personală</a:t>
            </a:r>
            <a:endParaRPr lang="en-US" sz="2000" dirty="0"/>
          </a:p>
        </p:txBody>
      </p:sp>
      <p:sp>
        <p:nvSpPr>
          <p:cNvPr id="15" name="Text 13"/>
          <p:cNvSpPr/>
          <p:nvPr/>
        </p:nvSpPr>
        <p:spPr>
          <a:xfrm>
            <a:off x="1005840" y="4690872"/>
            <a:ext cx="4663440" cy="777240"/>
          </a:xfrm>
          <a:prstGeom prst="rect">
            <a:avLst/>
          </a:prstGeom>
          <a:noFill/>
          <a:ln/>
        </p:spPr>
        <p:txBody>
          <a:bodyPr wrap="square" lIns="0" tIns="0" rIns="0" bIns="0" rtlCol="0" anchor="t"/>
          <a:lstStyle/>
          <a:p>
            <a:pPr marL="0" indent="0">
              <a:buNone/>
            </a:pPr>
            <a:r>
              <a:rPr lang="en-US" sz="1450" dirty="0">
                <a:solidFill>
                  <a:srgbClr val="5B6B7B"/>
                </a:solidFill>
                <a:latin typeface="Calibri" pitchFamily="34" charset="0"/>
                <a:ea typeface="Calibri" pitchFamily="34" charset="-122"/>
                <a:cs typeface="Calibri" pitchFamily="34" charset="-120"/>
              </a:rPr>
              <a:t>Programe care încurajează performanța și creșterea individuală.</a:t>
            </a:r>
            <a:endParaRPr lang="en-US" sz="1450" dirty="0"/>
          </a:p>
        </p:txBody>
      </p:sp>
      <p:sp>
        <p:nvSpPr>
          <p:cNvPr id="16" name="Shape 14"/>
          <p:cNvSpPr/>
          <p:nvPr/>
        </p:nvSpPr>
        <p:spPr>
          <a:xfrm>
            <a:off x="6172200" y="3977640"/>
            <a:ext cx="5212080" cy="1600200"/>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7" name="Shape 15"/>
          <p:cNvSpPr/>
          <p:nvPr/>
        </p:nvSpPr>
        <p:spPr>
          <a:xfrm>
            <a:off x="6172200" y="3977640"/>
            <a:ext cx="146304" cy="1600200"/>
          </a:xfrm>
          <a:prstGeom prst="rect">
            <a:avLst/>
          </a:prstGeom>
          <a:solidFill>
            <a:srgbClr val="C3D928"/>
          </a:solidFill>
          <a:ln/>
        </p:spPr>
        <p:txBody>
          <a:bodyPr/>
          <a:lstStyle/>
          <a:p>
            <a:endParaRPr lang="en-US"/>
          </a:p>
        </p:txBody>
      </p:sp>
      <p:sp>
        <p:nvSpPr>
          <p:cNvPr id="18" name="Text 16"/>
          <p:cNvSpPr/>
          <p:nvPr/>
        </p:nvSpPr>
        <p:spPr>
          <a:xfrm>
            <a:off x="6537960" y="4178808"/>
            <a:ext cx="4663440" cy="502920"/>
          </a:xfrm>
          <a:prstGeom prst="rect">
            <a:avLst/>
          </a:prstGeom>
          <a:noFill/>
          <a:ln/>
        </p:spPr>
        <p:txBody>
          <a:bodyPr wrap="square" lIns="0" tIns="0" rIns="0" bIns="0" rtlCol="0" anchor="ctr"/>
          <a:lstStyle/>
          <a:p>
            <a:pPr marL="0" indent="0">
              <a:buNone/>
            </a:pPr>
            <a:r>
              <a:rPr lang="en-US" sz="2000" b="1" dirty="0">
                <a:solidFill>
                  <a:srgbClr val="1A2A6C"/>
                </a:solidFill>
                <a:latin typeface="Trebuchet MS" pitchFamily="34" charset="0"/>
                <a:ea typeface="Trebuchet MS" pitchFamily="34" charset="-122"/>
                <a:cs typeface="Trebuchet MS" pitchFamily="34" charset="-120"/>
              </a:rPr>
              <a:t>Competențe de viitor</a:t>
            </a:r>
            <a:endParaRPr lang="en-US" sz="2000" dirty="0"/>
          </a:p>
        </p:txBody>
      </p:sp>
      <p:sp>
        <p:nvSpPr>
          <p:cNvPr id="19" name="Text 17"/>
          <p:cNvSpPr/>
          <p:nvPr/>
        </p:nvSpPr>
        <p:spPr>
          <a:xfrm>
            <a:off x="6537960" y="4690872"/>
            <a:ext cx="4663440" cy="777240"/>
          </a:xfrm>
          <a:prstGeom prst="rect">
            <a:avLst/>
          </a:prstGeom>
          <a:noFill/>
          <a:ln/>
        </p:spPr>
        <p:txBody>
          <a:bodyPr wrap="square" lIns="0" tIns="0" rIns="0" bIns="0" rtlCol="0" anchor="t"/>
          <a:lstStyle/>
          <a:p>
            <a:pPr marL="0" indent="0">
              <a:buNone/>
            </a:pPr>
            <a:r>
              <a:rPr lang="en-US" sz="1450" dirty="0">
                <a:solidFill>
                  <a:srgbClr val="5B6B7B"/>
                </a:solidFill>
                <a:latin typeface="Calibri" pitchFamily="34" charset="0"/>
                <a:ea typeface="Calibri" pitchFamily="34" charset="-122"/>
                <a:cs typeface="Calibri" pitchFamily="34" charset="-120"/>
              </a:rPr>
              <a:t>Abilități digitale, antreprenoriale și personale relevante.</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A2A6C"/>
        </a:solidFill>
        <a:effectLst/>
      </p:bgPr>
    </p:bg>
    <p:spTree>
      <p:nvGrpSpPr>
        <p:cNvPr id="1" name=""/>
        <p:cNvGrpSpPr/>
        <p:nvPr/>
      </p:nvGrpSpPr>
      <p:grpSpPr>
        <a:xfrm>
          <a:off x="0" y="0"/>
          <a:ext cx="0" cy="0"/>
          <a:chOff x="0" y="0"/>
          <a:chExt cx="0" cy="0"/>
        </a:xfrm>
      </p:grpSpPr>
      <p:pic>
        <p:nvPicPr>
          <p:cNvPr id="2" name="Image 0" descr="/sessions/quirky-optimistic-curie/mnt/poze/13.jpeg"/>
          <p:cNvPicPr>
            <a:picLocks noChangeAspect="1"/>
          </p:cNvPicPr>
          <p:nvPr/>
        </p:nvPicPr>
        <p:blipFill>
          <a:blip r:embed="rId3"/>
          <a:srcRect/>
          <a:stretch/>
        </p:blipFill>
        <p:spPr>
          <a:xfrm>
            <a:off x="0" y="0"/>
            <a:ext cx="5852160" cy="6858000"/>
          </a:xfrm>
          <a:prstGeom prst="rect">
            <a:avLst/>
          </a:prstGeom>
        </p:spPr>
      </p:pic>
      <p:sp>
        <p:nvSpPr>
          <p:cNvPr id="3" name="Shape 0"/>
          <p:cNvSpPr/>
          <p:nvPr/>
        </p:nvSpPr>
        <p:spPr>
          <a:xfrm>
            <a:off x="0" y="0"/>
            <a:ext cx="5852160" cy="6858000"/>
          </a:xfrm>
          <a:prstGeom prst="rect">
            <a:avLst/>
          </a:prstGeom>
          <a:solidFill>
            <a:srgbClr val="1A2A6C">
              <a:alpha val="65000"/>
            </a:srgbClr>
          </a:solidFill>
          <a:ln/>
        </p:spPr>
        <p:txBody>
          <a:bodyPr/>
          <a:lstStyle/>
          <a:p>
            <a:endParaRPr lang="en-US"/>
          </a:p>
        </p:txBody>
      </p:sp>
      <p:sp>
        <p:nvSpPr>
          <p:cNvPr id="4" name="Shape 1"/>
          <p:cNvSpPr/>
          <p:nvPr/>
        </p:nvSpPr>
        <p:spPr>
          <a:xfrm>
            <a:off x="5852160" y="0"/>
            <a:ext cx="146304" cy="6858000"/>
          </a:xfrm>
          <a:prstGeom prst="rect">
            <a:avLst/>
          </a:prstGeom>
          <a:solidFill>
            <a:srgbClr val="7AC143"/>
          </a:solidFill>
          <a:ln/>
        </p:spPr>
        <p:txBody>
          <a:bodyPr/>
          <a:lstStyle/>
          <a:p>
            <a:endParaRPr lang="en-US"/>
          </a:p>
        </p:txBody>
      </p:sp>
      <p:sp>
        <p:nvSpPr>
          <p:cNvPr id="5" name="Text 2"/>
          <p:cNvSpPr/>
          <p:nvPr/>
        </p:nvSpPr>
        <p:spPr>
          <a:xfrm>
            <a:off x="6309360" y="640080"/>
            <a:ext cx="5486400" cy="1463040"/>
          </a:xfrm>
          <a:prstGeom prst="rect">
            <a:avLst/>
          </a:prstGeom>
          <a:noFill/>
          <a:ln/>
        </p:spPr>
        <p:txBody>
          <a:bodyPr wrap="square" rtlCol="0" anchor="ctr"/>
          <a:lstStyle/>
          <a:p>
            <a:pPr marL="0" indent="0">
              <a:lnSpc>
                <a:spcPct val="100000"/>
              </a:lnSpc>
              <a:buNone/>
            </a:pPr>
            <a:r>
              <a:rPr lang="en-US" sz="3100" b="1" dirty="0">
                <a:solidFill>
                  <a:srgbClr val="FFFFFF"/>
                </a:solidFill>
                <a:latin typeface="Trebuchet MS" pitchFamily="34" charset="0"/>
                <a:ea typeface="Trebuchet MS" pitchFamily="34" charset="-122"/>
                <a:cs typeface="Trebuchet MS" pitchFamily="34" charset="-120"/>
              </a:rPr>
              <a:t>Platforma digitală</a:t>
            </a:r>
            <a:endParaRPr lang="en-US" sz="3100" dirty="0"/>
          </a:p>
          <a:p>
            <a:pPr marL="0" indent="0">
              <a:lnSpc>
                <a:spcPct val="100000"/>
              </a:lnSpc>
              <a:buNone/>
            </a:pPr>
            <a:r>
              <a:rPr lang="en-US" sz="3100" b="1" dirty="0">
                <a:solidFill>
                  <a:srgbClr val="FFFFFF"/>
                </a:solidFill>
                <a:latin typeface="Trebuchet MS" pitchFamily="34" charset="0"/>
                <a:ea typeface="Trebuchet MS" pitchFamily="34" charset="-122"/>
                <a:cs typeface="Trebuchet MS" pitchFamily="34" charset="-120"/>
              </a:rPr>
              <a:t>și cursurile extracurriculare</a:t>
            </a:r>
            <a:endParaRPr lang="en-US" sz="3100" dirty="0"/>
          </a:p>
        </p:txBody>
      </p:sp>
      <p:sp>
        <p:nvSpPr>
          <p:cNvPr id="6" name="Shape 3"/>
          <p:cNvSpPr/>
          <p:nvPr/>
        </p:nvSpPr>
        <p:spPr>
          <a:xfrm>
            <a:off x="6309360" y="2560320"/>
            <a:ext cx="457200" cy="457200"/>
          </a:xfrm>
          <a:prstGeom prst="ellipse">
            <a:avLst/>
          </a:prstGeom>
          <a:solidFill>
            <a:srgbClr val="0072CE"/>
          </a:solidFill>
          <a:ln/>
        </p:spPr>
        <p:txBody>
          <a:bodyPr/>
          <a:lstStyle/>
          <a:p>
            <a:endParaRPr lang="en-US"/>
          </a:p>
        </p:txBody>
      </p:sp>
      <p:sp>
        <p:nvSpPr>
          <p:cNvPr id="7" name="Text 4"/>
          <p:cNvSpPr/>
          <p:nvPr/>
        </p:nvSpPr>
        <p:spPr>
          <a:xfrm>
            <a:off x="6309360" y="2560320"/>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8" name="Text 5"/>
          <p:cNvSpPr/>
          <p:nvPr/>
        </p:nvSpPr>
        <p:spPr>
          <a:xfrm>
            <a:off x="6949440" y="2468880"/>
            <a:ext cx="4846320" cy="640080"/>
          </a:xfrm>
          <a:prstGeom prst="rect">
            <a:avLst/>
          </a:prstGeom>
          <a:noFill/>
          <a:ln/>
        </p:spPr>
        <p:txBody>
          <a:bodyPr wrap="square" lIns="0" tIns="0" rIns="0" bIns="0" rtlCol="0" anchor="ctr"/>
          <a:lstStyle/>
          <a:p>
            <a:pPr marL="0" indent="0">
              <a:buNone/>
            </a:pPr>
            <a:r>
              <a:rPr lang="en-US" sz="1700" dirty="0">
                <a:solidFill>
                  <a:srgbClr val="E8EEF7"/>
                </a:solidFill>
                <a:latin typeface="Calibri" pitchFamily="34" charset="0"/>
                <a:ea typeface="Calibri" pitchFamily="34" charset="-122"/>
                <a:cs typeface="Calibri" pitchFamily="34" charset="-120"/>
              </a:rPr>
              <a:t>Cursuri extracurriculare</a:t>
            </a:r>
            <a:endParaRPr lang="en-US" sz="1700" dirty="0"/>
          </a:p>
        </p:txBody>
      </p:sp>
      <p:sp>
        <p:nvSpPr>
          <p:cNvPr id="9" name="Shape 6"/>
          <p:cNvSpPr/>
          <p:nvPr/>
        </p:nvSpPr>
        <p:spPr>
          <a:xfrm>
            <a:off x="6309360" y="3474720"/>
            <a:ext cx="457200" cy="457200"/>
          </a:xfrm>
          <a:prstGeom prst="ellipse">
            <a:avLst/>
          </a:prstGeom>
          <a:solidFill>
            <a:srgbClr val="7AC143"/>
          </a:solidFill>
          <a:ln/>
        </p:spPr>
        <p:txBody>
          <a:bodyPr/>
          <a:lstStyle/>
          <a:p>
            <a:endParaRPr lang="en-US"/>
          </a:p>
        </p:txBody>
      </p:sp>
      <p:sp>
        <p:nvSpPr>
          <p:cNvPr id="10" name="Text 7"/>
          <p:cNvSpPr/>
          <p:nvPr/>
        </p:nvSpPr>
        <p:spPr>
          <a:xfrm>
            <a:off x="6309360" y="3474720"/>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11" name="Text 8"/>
          <p:cNvSpPr/>
          <p:nvPr/>
        </p:nvSpPr>
        <p:spPr>
          <a:xfrm>
            <a:off x="6949440" y="3383280"/>
            <a:ext cx="4846320" cy="640080"/>
          </a:xfrm>
          <a:prstGeom prst="rect">
            <a:avLst/>
          </a:prstGeom>
          <a:noFill/>
          <a:ln/>
        </p:spPr>
        <p:txBody>
          <a:bodyPr wrap="square" lIns="0" tIns="0" rIns="0" bIns="0" rtlCol="0" anchor="ctr"/>
          <a:lstStyle/>
          <a:p>
            <a:pPr marL="0" indent="0">
              <a:buNone/>
            </a:pPr>
            <a:r>
              <a:rPr lang="en-US" sz="1700" dirty="0">
                <a:solidFill>
                  <a:srgbClr val="E8EEF7"/>
                </a:solidFill>
                <a:latin typeface="Calibri" pitchFamily="34" charset="0"/>
                <a:ea typeface="Calibri" pitchFamily="34" charset="-122"/>
                <a:cs typeface="Calibri" pitchFamily="34" charset="-120"/>
              </a:rPr>
              <a:t>Programe de dezvoltare personală și profesională</a:t>
            </a:r>
            <a:endParaRPr lang="en-US" sz="1700" dirty="0"/>
          </a:p>
        </p:txBody>
      </p:sp>
      <p:sp>
        <p:nvSpPr>
          <p:cNvPr id="12" name="Shape 9"/>
          <p:cNvSpPr/>
          <p:nvPr/>
        </p:nvSpPr>
        <p:spPr>
          <a:xfrm>
            <a:off x="6309360" y="4389120"/>
            <a:ext cx="457200" cy="457200"/>
          </a:xfrm>
          <a:prstGeom prst="ellipse">
            <a:avLst/>
          </a:prstGeom>
          <a:solidFill>
            <a:srgbClr val="0072CE"/>
          </a:solidFill>
          <a:ln/>
        </p:spPr>
        <p:txBody>
          <a:bodyPr/>
          <a:lstStyle/>
          <a:p>
            <a:endParaRPr lang="en-US"/>
          </a:p>
        </p:txBody>
      </p:sp>
      <p:sp>
        <p:nvSpPr>
          <p:cNvPr id="13" name="Text 10"/>
          <p:cNvSpPr/>
          <p:nvPr/>
        </p:nvSpPr>
        <p:spPr>
          <a:xfrm>
            <a:off x="6309360" y="4389120"/>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14" name="Text 11"/>
          <p:cNvSpPr/>
          <p:nvPr/>
        </p:nvSpPr>
        <p:spPr>
          <a:xfrm>
            <a:off x="6949440" y="4297680"/>
            <a:ext cx="4846320" cy="640080"/>
          </a:xfrm>
          <a:prstGeom prst="rect">
            <a:avLst/>
          </a:prstGeom>
          <a:noFill/>
          <a:ln/>
        </p:spPr>
        <p:txBody>
          <a:bodyPr wrap="square" lIns="0" tIns="0" rIns="0" bIns="0" rtlCol="0" anchor="ctr"/>
          <a:lstStyle/>
          <a:p>
            <a:pPr marL="0" indent="0">
              <a:buNone/>
            </a:pPr>
            <a:r>
              <a:rPr lang="en-US" sz="1700" dirty="0">
                <a:solidFill>
                  <a:srgbClr val="E8EEF7"/>
                </a:solidFill>
                <a:latin typeface="Calibri" pitchFamily="34" charset="0"/>
                <a:ea typeface="Calibri" pitchFamily="34" charset="-122"/>
                <a:cs typeface="Calibri" pitchFamily="34" charset="-120"/>
              </a:rPr>
              <a:t>Conținut educațional modern</a:t>
            </a:r>
            <a:endParaRPr lang="en-US" sz="1700" dirty="0"/>
          </a:p>
        </p:txBody>
      </p:sp>
      <p:sp>
        <p:nvSpPr>
          <p:cNvPr id="15" name="Shape 12"/>
          <p:cNvSpPr/>
          <p:nvPr/>
        </p:nvSpPr>
        <p:spPr>
          <a:xfrm>
            <a:off x="6309360" y="5303520"/>
            <a:ext cx="457200" cy="457200"/>
          </a:xfrm>
          <a:prstGeom prst="ellipse">
            <a:avLst/>
          </a:prstGeom>
          <a:solidFill>
            <a:srgbClr val="7AC143"/>
          </a:solidFill>
          <a:ln/>
        </p:spPr>
        <p:txBody>
          <a:bodyPr/>
          <a:lstStyle/>
          <a:p>
            <a:endParaRPr lang="en-US"/>
          </a:p>
        </p:txBody>
      </p:sp>
      <p:sp>
        <p:nvSpPr>
          <p:cNvPr id="16" name="Text 13"/>
          <p:cNvSpPr/>
          <p:nvPr/>
        </p:nvSpPr>
        <p:spPr>
          <a:xfrm>
            <a:off x="6309360" y="5303520"/>
            <a:ext cx="457200"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Trebuchet MS" pitchFamily="34" charset="0"/>
                <a:ea typeface="Trebuchet MS" pitchFamily="34" charset="-122"/>
                <a:cs typeface="Trebuchet MS" pitchFamily="34" charset="-120"/>
              </a:rPr>
              <a:t>✓</a:t>
            </a:r>
            <a:endParaRPr lang="en-US" sz="2000" dirty="0"/>
          </a:p>
        </p:txBody>
      </p:sp>
      <p:sp>
        <p:nvSpPr>
          <p:cNvPr id="17" name="Text 14"/>
          <p:cNvSpPr/>
          <p:nvPr/>
        </p:nvSpPr>
        <p:spPr>
          <a:xfrm>
            <a:off x="6949440" y="5212080"/>
            <a:ext cx="4846320" cy="640080"/>
          </a:xfrm>
          <a:prstGeom prst="rect">
            <a:avLst/>
          </a:prstGeom>
          <a:noFill/>
          <a:ln/>
        </p:spPr>
        <p:txBody>
          <a:bodyPr wrap="square" lIns="0" tIns="0" rIns="0" bIns="0" rtlCol="0" anchor="ctr"/>
          <a:lstStyle/>
          <a:p>
            <a:pPr marL="0" indent="0">
              <a:buNone/>
            </a:pPr>
            <a:r>
              <a:rPr lang="en-US" sz="1700" dirty="0">
                <a:solidFill>
                  <a:srgbClr val="E8EEF7"/>
                </a:solidFill>
                <a:latin typeface="Calibri" pitchFamily="34" charset="0"/>
                <a:ea typeface="Calibri" pitchFamily="34" charset="-122"/>
                <a:cs typeface="Calibri" pitchFamily="34" charset="-120"/>
              </a:rPr>
              <a:t>Instrumente adaptate economiei bazate pe cunoaștere</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100584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Impact în comunități</a:t>
            </a:r>
            <a:endParaRPr lang="en-US" sz="3800" dirty="0"/>
          </a:p>
        </p:txBody>
      </p:sp>
      <p:sp>
        <p:nvSpPr>
          <p:cNvPr id="3" name="Text 1"/>
          <p:cNvSpPr/>
          <p:nvPr/>
        </p:nvSpPr>
        <p:spPr>
          <a:xfrm>
            <a:off x="640080" y="1234440"/>
            <a:ext cx="100584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Educația – pilon strategic al dezvoltării comunităților</a:t>
            </a:r>
            <a:endParaRPr lang="en-US" sz="1800" dirty="0"/>
          </a:p>
        </p:txBody>
      </p:sp>
      <p:sp>
        <p:nvSpPr>
          <p:cNvPr id="4" name="Text 2"/>
          <p:cNvSpPr/>
          <p:nvPr/>
        </p:nvSpPr>
        <p:spPr>
          <a:xfrm>
            <a:off x="640080" y="1920240"/>
            <a:ext cx="5577840" cy="2103120"/>
          </a:xfrm>
          <a:prstGeom prst="rect">
            <a:avLst/>
          </a:prstGeom>
          <a:noFill/>
          <a:ln/>
        </p:spPr>
        <p:txBody>
          <a:bodyPr wrap="square" rtlCol="0" anchor="t"/>
          <a:lstStyle/>
          <a:p>
            <a:pPr marL="0" indent="0">
              <a:lnSpc>
                <a:spcPct val="115000"/>
              </a:lnSpc>
              <a:buNone/>
            </a:pPr>
            <a:r>
              <a:rPr lang="en-US" sz="1650" dirty="0">
                <a:solidFill>
                  <a:srgbClr val="1B2430"/>
                </a:solidFill>
                <a:latin typeface="Calibri" pitchFamily="34" charset="0"/>
                <a:ea typeface="Calibri" pitchFamily="34" charset="-122"/>
                <a:cs typeface="Calibri" pitchFamily="34" charset="-120"/>
              </a:rPr>
              <a:t>Investiția în educație este una dintre cele mai eficiente forme de responsabilitate socială. Prin susținerea elevilor performanți, programul contribuie la reducerea decalajelor educaționale și la formarea unei generații pregătite pentru provocările viitorului.</a:t>
            </a:r>
            <a:endParaRPr lang="en-US" sz="1650" dirty="0"/>
          </a:p>
        </p:txBody>
      </p:sp>
      <p:sp>
        <p:nvSpPr>
          <p:cNvPr id="5" name="Shape 3"/>
          <p:cNvSpPr/>
          <p:nvPr/>
        </p:nvSpPr>
        <p:spPr>
          <a:xfrm>
            <a:off x="640080" y="4160520"/>
            <a:ext cx="5577840" cy="603504"/>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6" name="Shape 4"/>
          <p:cNvSpPr/>
          <p:nvPr/>
        </p:nvSpPr>
        <p:spPr>
          <a:xfrm>
            <a:off x="640080" y="4160520"/>
            <a:ext cx="109728" cy="603504"/>
          </a:xfrm>
          <a:prstGeom prst="rect">
            <a:avLst/>
          </a:prstGeom>
          <a:solidFill>
            <a:srgbClr val="7AC143"/>
          </a:solidFill>
          <a:ln/>
        </p:spPr>
        <p:txBody>
          <a:bodyPr/>
          <a:lstStyle/>
          <a:p>
            <a:endParaRPr lang="en-US"/>
          </a:p>
        </p:txBody>
      </p:sp>
      <p:sp>
        <p:nvSpPr>
          <p:cNvPr id="7" name="Text 5"/>
          <p:cNvSpPr/>
          <p:nvPr/>
        </p:nvSpPr>
        <p:spPr>
          <a:xfrm>
            <a:off x="868680" y="4160520"/>
            <a:ext cx="2606040" cy="603504"/>
          </a:xfrm>
          <a:prstGeom prst="rect">
            <a:avLst/>
          </a:prstGeom>
          <a:noFill/>
          <a:ln/>
        </p:spPr>
        <p:txBody>
          <a:bodyPr wrap="square" lIns="0" tIns="0" rIns="0" bIns="0" rtlCol="0" anchor="ctr"/>
          <a:lstStyle/>
          <a:p>
            <a:pPr marL="0" indent="0">
              <a:buNone/>
            </a:pPr>
            <a:r>
              <a:rPr lang="en-US" sz="1400" b="1" dirty="0">
                <a:solidFill>
                  <a:srgbClr val="1A2A6C"/>
                </a:solidFill>
                <a:latin typeface="Trebuchet MS" pitchFamily="34" charset="0"/>
                <a:ea typeface="Trebuchet MS" pitchFamily="34" charset="-122"/>
                <a:cs typeface="Trebuchet MS" pitchFamily="34" charset="-120"/>
              </a:rPr>
              <a:t>Elevi</a:t>
            </a:r>
            <a:endParaRPr lang="en-US" sz="1400" dirty="0"/>
          </a:p>
        </p:txBody>
      </p:sp>
      <p:sp>
        <p:nvSpPr>
          <p:cNvPr id="8" name="Text 6"/>
          <p:cNvSpPr/>
          <p:nvPr/>
        </p:nvSpPr>
        <p:spPr>
          <a:xfrm>
            <a:off x="3429000" y="4160520"/>
            <a:ext cx="2606040" cy="603504"/>
          </a:xfrm>
          <a:prstGeom prst="rect">
            <a:avLst/>
          </a:prstGeom>
          <a:noFill/>
          <a:ln/>
        </p:spPr>
        <p:txBody>
          <a:bodyPr wrap="square" lIns="0" tIns="0" rIns="0" bIns="0" rtlCol="0" anchor="ctr"/>
          <a:lstStyle/>
          <a:p>
            <a:pPr marL="0" indent="0">
              <a:buNone/>
            </a:pPr>
            <a:r>
              <a:rPr lang="en-US" sz="1200" dirty="0">
                <a:solidFill>
                  <a:srgbClr val="5B6B7B"/>
                </a:solidFill>
                <a:latin typeface="Calibri" pitchFamily="34" charset="0"/>
                <a:ea typeface="Calibri" pitchFamily="34" charset="-122"/>
                <a:cs typeface="Calibri" pitchFamily="34" charset="-120"/>
              </a:rPr>
              <a:t>Performanță și acces egal la oportunități</a:t>
            </a:r>
            <a:endParaRPr lang="en-US" sz="1200" dirty="0"/>
          </a:p>
        </p:txBody>
      </p:sp>
      <p:sp>
        <p:nvSpPr>
          <p:cNvPr id="9" name="Shape 7"/>
          <p:cNvSpPr/>
          <p:nvPr/>
        </p:nvSpPr>
        <p:spPr>
          <a:xfrm>
            <a:off x="640080" y="4873752"/>
            <a:ext cx="5577840" cy="603504"/>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0" name="Shape 8"/>
          <p:cNvSpPr/>
          <p:nvPr/>
        </p:nvSpPr>
        <p:spPr>
          <a:xfrm>
            <a:off x="640080" y="4873752"/>
            <a:ext cx="109728" cy="603504"/>
          </a:xfrm>
          <a:prstGeom prst="rect">
            <a:avLst/>
          </a:prstGeom>
          <a:solidFill>
            <a:srgbClr val="0072CE"/>
          </a:solidFill>
          <a:ln/>
        </p:spPr>
        <p:txBody>
          <a:bodyPr/>
          <a:lstStyle/>
          <a:p>
            <a:endParaRPr lang="en-US"/>
          </a:p>
        </p:txBody>
      </p:sp>
      <p:sp>
        <p:nvSpPr>
          <p:cNvPr id="11" name="Text 9"/>
          <p:cNvSpPr/>
          <p:nvPr/>
        </p:nvSpPr>
        <p:spPr>
          <a:xfrm>
            <a:off x="868680" y="4873752"/>
            <a:ext cx="2606040" cy="603504"/>
          </a:xfrm>
          <a:prstGeom prst="rect">
            <a:avLst/>
          </a:prstGeom>
          <a:noFill/>
          <a:ln/>
        </p:spPr>
        <p:txBody>
          <a:bodyPr wrap="square" lIns="0" tIns="0" rIns="0" bIns="0" rtlCol="0" anchor="ctr"/>
          <a:lstStyle/>
          <a:p>
            <a:pPr marL="0" indent="0">
              <a:buNone/>
            </a:pPr>
            <a:r>
              <a:rPr lang="en-US" sz="1400" b="1" dirty="0">
                <a:solidFill>
                  <a:srgbClr val="1A2A6C"/>
                </a:solidFill>
                <a:latin typeface="Trebuchet MS" pitchFamily="34" charset="0"/>
                <a:ea typeface="Trebuchet MS" pitchFamily="34" charset="-122"/>
                <a:cs typeface="Trebuchet MS" pitchFamily="34" charset="-120"/>
              </a:rPr>
              <a:t>Familii</a:t>
            </a:r>
            <a:endParaRPr lang="en-US" sz="1400" dirty="0"/>
          </a:p>
        </p:txBody>
      </p:sp>
      <p:sp>
        <p:nvSpPr>
          <p:cNvPr id="12" name="Text 10"/>
          <p:cNvSpPr/>
          <p:nvPr/>
        </p:nvSpPr>
        <p:spPr>
          <a:xfrm>
            <a:off x="3429000" y="4873752"/>
            <a:ext cx="2606040" cy="603504"/>
          </a:xfrm>
          <a:prstGeom prst="rect">
            <a:avLst/>
          </a:prstGeom>
          <a:noFill/>
          <a:ln/>
        </p:spPr>
        <p:txBody>
          <a:bodyPr wrap="square" lIns="0" tIns="0" rIns="0" bIns="0" rtlCol="0" anchor="ctr"/>
          <a:lstStyle/>
          <a:p>
            <a:pPr marL="0" indent="0">
              <a:buNone/>
            </a:pPr>
            <a:r>
              <a:rPr lang="en-US" sz="1200" dirty="0">
                <a:solidFill>
                  <a:srgbClr val="5B6B7B"/>
                </a:solidFill>
                <a:latin typeface="Calibri" pitchFamily="34" charset="0"/>
                <a:ea typeface="Calibri" pitchFamily="34" charset="-122"/>
                <a:cs typeface="Calibri" pitchFamily="34" charset="-120"/>
              </a:rPr>
              <a:t>Sprijin real și încredere în educație</a:t>
            </a:r>
            <a:endParaRPr lang="en-US" sz="1200" dirty="0"/>
          </a:p>
        </p:txBody>
      </p:sp>
      <p:sp>
        <p:nvSpPr>
          <p:cNvPr id="13" name="Shape 11"/>
          <p:cNvSpPr/>
          <p:nvPr/>
        </p:nvSpPr>
        <p:spPr>
          <a:xfrm>
            <a:off x="640080" y="5586984"/>
            <a:ext cx="5577840" cy="603504"/>
          </a:xfrm>
          <a:prstGeom prst="rect">
            <a:avLst/>
          </a:prstGeom>
          <a:solidFill>
            <a:srgbClr val="FFFFFF"/>
          </a:solidFill>
          <a:ln/>
          <a:effectLst>
            <a:outerShdw blurRad="114300" dist="38100" dir="8100000" algn="bl" rotWithShape="0">
              <a:srgbClr val="000000">
                <a:alpha val="18000"/>
              </a:srgbClr>
            </a:outerShdw>
          </a:effectLst>
        </p:spPr>
        <p:txBody>
          <a:bodyPr/>
          <a:lstStyle/>
          <a:p>
            <a:endParaRPr lang="en-US"/>
          </a:p>
        </p:txBody>
      </p:sp>
      <p:sp>
        <p:nvSpPr>
          <p:cNvPr id="14" name="Shape 12"/>
          <p:cNvSpPr/>
          <p:nvPr/>
        </p:nvSpPr>
        <p:spPr>
          <a:xfrm>
            <a:off x="640080" y="5586984"/>
            <a:ext cx="109728" cy="603504"/>
          </a:xfrm>
          <a:prstGeom prst="rect">
            <a:avLst/>
          </a:prstGeom>
          <a:solidFill>
            <a:srgbClr val="1A2A6C"/>
          </a:solidFill>
          <a:ln/>
        </p:spPr>
        <p:txBody>
          <a:bodyPr/>
          <a:lstStyle/>
          <a:p>
            <a:endParaRPr lang="en-US"/>
          </a:p>
        </p:txBody>
      </p:sp>
      <p:sp>
        <p:nvSpPr>
          <p:cNvPr id="15" name="Text 13"/>
          <p:cNvSpPr/>
          <p:nvPr/>
        </p:nvSpPr>
        <p:spPr>
          <a:xfrm>
            <a:off x="868680" y="5586984"/>
            <a:ext cx="2606040" cy="603504"/>
          </a:xfrm>
          <a:prstGeom prst="rect">
            <a:avLst/>
          </a:prstGeom>
          <a:noFill/>
          <a:ln/>
        </p:spPr>
        <p:txBody>
          <a:bodyPr wrap="square" lIns="0" tIns="0" rIns="0" bIns="0" rtlCol="0" anchor="ctr"/>
          <a:lstStyle/>
          <a:p>
            <a:pPr marL="0" indent="0">
              <a:buNone/>
            </a:pPr>
            <a:r>
              <a:rPr lang="en-US" sz="1400" b="1" dirty="0">
                <a:solidFill>
                  <a:srgbClr val="1A2A6C"/>
                </a:solidFill>
                <a:latin typeface="Trebuchet MS" pitchFamily="34" charset="0"/>
                <a:ea typeface="Trebuchet MS" pitchFamily="34" charset="-122"/>
                <a:cs typeface="Trebuchet MS" pitchFamily="34" charset="-120"/>
              </a:rPr>
              <a:t>Școli &amp; comunități</a:t>
            </a:r>
            <a:endParaRPr lang="en-US" sz="1400" dirty="0"/>
          </a:p>
        </p:txBody>
      </p:sp>
      <p:sp>
        <p:nvSpPr>
          <p:cNvPr id="16" name="Text 14"/>
          <p:cNvSpPr/>
          <p:nvPr/>
        </p:nvSpPr>
        <p:spPr>
          <a:xfrm>
            <a:off x="3429000" y="5586984"/>
            <a:ext cx="2606040" cy="603504"/>
          </a:xfrm>
          <a:prstGeom prst="rect">
            <a:avLst/>
          </a:prstGeom>
          <a:noFill/>
          <a:ln/>
        </p:spPr>
        <p:txBody>
          <a:bodyPr wrap="square" lIns="0" tIns="0" rIns="0" bIns="0" rtlCol="0" anchor="ctr"/>
          <a:lstStyle/>
          <a:p>
            <a:pPr marL="0" indent="0">
              <a:buNone/>
            </a:pPr>
            <a:r>
              <a:rPr lang="en-US" sz="1200" dirty="0">
                <a:solidFill>
                  <a:srgbClr val="5B6B7B"/>
                </a:solidFill>
                <a:latin typeface="Calibri" pitchFamily="34" charset="0"/>
                <a:ea typeface="Calibri" pitchFamily="34" charset="-122"/>
                <a:cs typeface="Calibri" pitchFamily="34" charset="-120"/>
              </a:rPr>
              <a:t>Efecte pozitive de durată</a:t>
            </a:r>
            <a:endParaRPr lang="en-US" sz="1200" dirty="0"/>
          </a:p>
        </p:txBody>
      </p:sp>
      <p:pic>
        <p:nvPicPr>
          <p:cNvPr id="17" name="Image 0" descr="/sessions/quirky-optimistic-curie/mnt/poze/32.jpeg"/>
          <p:cNvPicPr>
            <a:picLocks noChangeAspect="1"/>
          </p:cNvPicPr>
          <p:nvPr/>
        </p:nvPicPr>
        <p:blipFill>
          <a:blip r:embed="rId4"/>
          <a:srcRect/>
          <a:stretch/>
        </p:blipFill>
        <p:spPr>
          <a:xfrm>
            <a:off x="6492240" y="1920240"/>
            <a:ext cx="5029200" cy="3657600"/>
          </a:xfrm>
          <a:prstGeom prst="rect">
            <a:avLst/>
          </a:prstGeom>
          <a:effectLst>
            <a:outerShdw blurRad="114300" dist="38100" dir="8100000" algn="bl" rotWithShape="0">
              <a:srgbClr val="000000">
                <a:alpha val="18000"/>
              </a:srgbClr>
            </a:outerShdw>
          </a:effectLst>
        </p:spPr>
      </p:pic>
      <p:sp>
        <p:nvSpPr>
          <p:cNvPr id="18" name="Shape 15"/>
          <p:cNvSpPr/>
          <p:nvPr/>
        </p:nvSpPr>
        <p:spPr>
          <a:xfrm>
            <a:off x="6492240" y="1920240"/>
            <a:ext cx="5029200" cy="146304"/>
          </a:xfrm>
          <a:prstGeom prst="rect">
            <a:avLst/>
          </a:prstGeom>
          <a:solidFill>
            <a:srgbClr val="7AC143"/>
          </a:solid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02920"/>
            <a:ext cx="10058400" cy="731520"/>
          </a:xfrm>
          <a:prstGeom prst="rect">
            <a:avLst/>
          </a:prstGeom>
          <a:noFill/>
          <a:ln/>
        </p:spPr>
        <p:txBody>
          <a:bodyPr wrap="square" rtlCol="0" anchor="ctr"/>
          <a:lstStyle/>
          <a:p>
            <a:pPr marL="0" indent="0">
              <a:buNone/>
            </a:pPr>
            <a:r>
              <a:rPr lang="en-US" sz="3800" b="1" dirty="0">
                <a:solidFill>
                  <a:srgbClr val="1A2A6C"/>
                </a:solidFill>
                <a:latin typeface="Trebuchet MS" pitchFamily="34" charset="0"/>
                <a:ea typeface="Trebuchet MS" pitchFamily="34" charset="-122"/>
                <a:cs typeface="Trebuchet MS" pitchFamily="34" charset="-120"/>
              </a:rPr>
              <a:t>Acoperire media națională</a:t>
            </a:r>
            <a:endParaRPr lang="en-US" sz="3800" dirty="0"/>
          </a:p>
        </p:txBody>
      </p:sp>
      <p:sp>
        <p:nvSpPr>
          <p:cNvPr id="3" name="Text 1"/>
          <p:cNvSpPr/>
          <p:nvPr/>
        </p:nvSpPr>
        <p:spPr>
          <a:xfrm>
            <a:off x="640080" y="1234440"/>
            <a:ext cx="10058400" cy="457200"/>
          </a:xfrm>
          <a:prstGeom prst="rect">
            <a:avLst/>
          </a:prstGeom>
          <a:noFill/>
          <a:ln/>
        </p:spPr>
        <p:txBody>
          <a:bodyPr wrap="square" rtlCol="0" anchor="ctr"/>
          <a:lstStyle/>
          <a:p>
            <a:pPr marL="0" indent="0">
              <a:buNone/>
            </a:pPr>
            <a:r>
              <a:rPr lang="en-US" sz="1800" i="1" dirty="0">
                <a:solidFill>
                  <a:srgbClr val="7AC143"/>
                </a:solidFill>
                <a:latin typeface="Calibri" pitchFamily="34" charset="0"/>
                <a:ea typeface="Calibri" pitchFamily="34" charset="-122"/>
                <a:cs typeface="Calibri" pitchFamily="34" charset="-120"/>
              </a:rPr>
              <a:t>Sute de articole, reportaje și materiale jurnalistice</a:t>
            </a:r>
            <a:endParaRPr lang="en-US" sz="1800" dirty="0"/>
          </a:p>
        </p:txBody>
      </p:sp>
      <p:pic>
        <p:nvPicPr>
          <p:cNvPr id="4" name="Image 0" descr="/sessions/quirky-optimistic-curie/mnt/poze/11.jpeg"/>
          <p:cNvPicPr>
            <a:picLocks noChangeAspect="1"/>
          </p:cNvPicPr>
          <p:nvPr/>
        </p:nvPicPr>
        <p:blipFill>
          <a:blip r:embed="rId4"/>
          <a:srcRect/>
          <a:stretch/>
        </p:blipFill>
        <p:spPr>
          <a:xfrm>
            <a:off x="640080" y="1965960"/>
            <a:ext cx="5669280" cy="3200400"/>
          </a:xfrm>
          <a:prstGeom prst="rect">
            <a:avLst/>
          </a:prstGeom>
          <a:effectLst>
            <a:outerShdw blurRad="114300" dist="38100" dir="8100000" algn="bl" rotWithShape="0">
              <a:srgbClr val="000000">
                <a:alpha val="18000"/>
              </a:srgbClr>
            </a:outerShdw>
          </a:effectLst>
        </p:spPr>
      </p:pic>
      <p:sp>
        <p:nvSpPr>
          <p:cNvPr id="5" name="Shape 2"/>
          <p:cNvSpPr/>
          <p:nvPr/>
        </p:nvSpPr>
        <p:spPr>
          <a:xfrm>
            <a:off x="640080" y="1965960"/>
            <a:ext cx="5669280" cy="146304"/>
          </a:xfrm>
          <a:prstGeom prst="rect">
            <a:avLst/>
          </a:prstGeom>
          <a:solidFill>
            <a:srgbClr val="0072CE"/>
          </a:solidFill>
          <a:ln/>
        </p:spPr>
        <p:txBody>
          <a:bodyPr/>
          <a:lstStyle/>
          <a:p>
            <a:endParaRPr lang="en-US"/>
          </a:p>
        </p:txBody>
      </p:sp>
      <p:sp>
        <p:nvSpPr>
          <p:cNvPr id="6" name="Text 3"/>
          <p:cNvSpPr/>
          <p:nvPr/>
        </p:nvSpPr>
        <p:spPr>
          <a:xfrm>
            <a:off x="640080" y="5257800"/>
            <a:ext cx="5669280" cy="365760"/>
          </a:xfrm>
          <a:prstGeom prst="rect">
            <a:avLst/>
          </a:prstGeom>
          <a:noFill/>
          <a:ln/>
        </p:spPr>
        <p:txBody>
          <a:bodyPr wrap="square" rtlCol="0" anchor="ctr"/>
          <a:lstStyle/>
          <a:p>
            <a:pPr marL="0" indent="0">
              <a:buNone/>
            </a:pPr>
            <a:r>
              <a:rPr lang="en-US" sz="1200" i="1" dirty="0">
                <a:solidFill>
                  <a:srgbClr val="5B6B7B"/>
                </a:solidFill>
                <a:latin typeface="Calibri" pitchFamily="34" charset="0"/>
                <a:ea typeface="Calibri" pitchFamily="34" charset="-122"/>
                <a:cs typeface="Calibri" pitchFamily="34" charset="-120"/>
              </a:rPr>
              <a:t>Reportaj TV despre bursele Fundației Tinmar</a:t>
            </a:r>
            <a:endParaRPr lang="en-US" sz="1200" dirty="0"/>
          </a:p>
        </p:txBody>
      </p:sp>
      <p:sp>
        <p:nvSpPr>
          <p:cNvPr id="7" name="Shape 4"/>
          <p:cNvSpPr/>
          <p:nvPr/>
        </p:nvSpPr>
        <p:spPr>
          <a:xfrm>
            <a:off x="6583680" y="1965960"/>
            <a:ext cx="4937760" cy="3200400"/>
          </a:xfrm>
          <a:prstGeom prst="rect">
            <a:avLst/>
          </a:prstGeom>
          <a:solidFill>
            <a:srgbClr val="ECEFF3"/>
          </a:solidFill>
          <a:ln w="19050">
            <a:solidFill>
              <a:srgbClr val="0072CE"/>
            </a:solidFill>
            <a:prstDash val="dash"/>
          </a:ln>
        </p:spPr>
        <p:txBody>
          <a:bodyPr/>
          <a:lstStyle/>
          <a:p>
            <a:endParaRPr lang="en-US"/>
          </a:p>
        </p:txBody>
      </p:sp>
      <p:sp>
        <p:nvSpPr>
          <p:cNvPr id="8" name="Text 5"/>
          <p:cNvSpPr/>
          <p:nvPr/>
        </p:nvSpPr>
        <p:spPr>
          <a:xfrm>
            <a:off x="6766560" y="2926080"/>
            <a:ext cx="4572000" cy="1463040"/>
          </a:xfrm>
          <a:prstGeom prst="rect">
            <a:avLst/>
          </a:prstGeom>
          <a:noFill/>
          <a:ln/>
        </p:spPr>
        <p:txBody>
          <a:bodyPr wrap="square" rtlCol="0" anchor="ctr"/>
          <a:lstStyle/>
          <a:p>
            <a:pPr marL="0" indent="0" algn="ctr">
              <a:buNone/>
            </a:pPr>
            <a:endParaRPr lang="en-US" sz="1800" dirty="0"/>
          </a:p>
        </p:txBody>
      </p:sp>
      <p:sp>
        <p:nvSpPr>
          <p:cNvPr id="9" name="Text 6"/>
          <p:cNvSpPr/>
          <p:nvPr/>
        </p:nvSpPr>
        <p:spPr>
          <a:xfrm>
            <a:off x="6583680" y="5349240"/>
            <a:ext cx="4937760" cy="914400"/>
          </a:xfrm>
          <a:prstGeom prst="rect">
            <a:avLst/>
          </a:prstGeom>
          <a:noFill/>
          <a:ln/>
        </p:spPr>
        <p:txBody>
          <a:bodyPr wrap="square" rtlCol="0" anchor="t"/>
          <a:lstStyle/>
          <a:p>
            <a:pPr marL="0" indent="0">
              <a:lnSpc>
                <a:spcPct val="110000"/>
              </a:lnSpc>
              <a:buNone/>
            </a:pPr>
            <a:r>
              <a:rPr lang="en-US" sz="1300" dirty="0">
                <a:solidFill>
                  <a:srgbClr val="1B2430"/>
                </a:solidFill>
                <a:latin typeface="Calibri" pitchFamily="34" charset="0"/>
                <a:ea typeface="Calibri" pitchFamily="34" charset="-122"/>
                <a:cs typeface="Calibri" pitchFamily="34" charset="-120"/>
              </a:rPr>
              <a:t>Vizibilitatea obținută a confirmat interesul public pentru inițiativele care sprijină educația și a consolidat reputația Fundației Tinmar ca actor activ în dezvoltarea educațională a României.</a:t>
            </a:r>
            <a:endParaRPr lang="en-US" sz="1300" dirty="0"/>
          </a:p>
        </p:txBody>
      </p:sp>
      <p:pic>
        <p:nvPicPr>
          <p:cNvPr id="11" name="Picture 10">
            <a:extLst>
              <a:ext uri="{FF2B5EF4-FFF2-40B4-BE49-F238E27FC236}">
                <a16:creationId xmlns:a16="http://schemas.microsoft.com/office/drawing/2014/main" id="{29B2A18E-193D-63C2-7DD7-C52E583DA5FE}"/>
              </a:ext>
            </a:extLst>
          </p:cNvPr>
          <p:cNvPicPr>
            <a:picLocks noChangeAspect="1"/>
          </p:cNvPicPr>
          <p:nvPr/>
        </p:nvPicPr>
        <p:blipFill>
          <a:blip r:embed="rId5"/>
          <a:stretch>
            <a:fillRect/>
          </a:stretch>
        </p:blipFill>
        <p:spPr>
          <a:xfrm>
            <a:off x="6583680" y="1965959"/>
            <a:ext cx="4937760" cy="32004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550</Words>
  <Application>Microsoft Office PowerPoint</Application>
  <PresentationFormat>Widescreen</PresentationFormat>
  <Paragraphs>114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Educație pentru Viitor – Impact 2024-2026</dc:title>
  <dc:subject>PptxGenJS Presentation</dc:subject>
  <dc:creator>Fundația Tinmar</dc:creator>
  <cp:lastModifiedBy>Sabina Cristea</cp:lastModifiedBy>
  <cp:revision>7</cp:revision>
  <dcterms:created xsi:type="dcterms:W3CDTF">2026-06-03T14:22:11Z</dcterms:created>
  <dcterms:modified xsi:type="dcterms:W3CDTF">2026-06-03T14:54:20Z</dcterms:modified>
</cp:coreProperties>
</file>