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A6C"/>
        </a:solidFill>
      </p:bgPr>
    </p:bg>
    <p:spTree>
      <p:nvGrpSpPr>
        <p:cNvPr id="1" name=""/>
        <p:cNvGrpSpPr/>
        <p:nvPr/>
      </p:nvGrpSpPr>
      <p:grpSpPr>
        <a:xfrm>
          <a:off x="0" y="0"/>
          <a:ext cx="0" cy="0"/>
          <a:chOff x="0" y="0"/>
          <a:chExt cx="0" cy="0"/>
        </a:xfrm>
      </p:grpSpPr>
      <p:sp>
        <p:nvSpPr>
          <p:cNvPr id="2" name="Shape 0"/>
          <p:cNvSpPr/>
          <p:nvPr/>
        </p:nvSpPr>
        <p:spPr>
          <a:xfrm>
            <a:off x="-914400" y="5303520"/>
            <a:ext cx="14020495" cy="1554480"/>
          </a:xfrm>
          <a:prstGeom prst="rect">
            <a:avLst/>
          </a:prstGeom>
          <a:solidFill>
            <a:srgbClr val="0072CE"/>
          </a:solidFill>
          <a:ln/>
        </p:spPr>
      </p:sp>
      <p:sp>
        <p:nvSpPr>
          <p:cNvPr id="3" name="Shape 1"/>
          <p:cNvSpPr/>
          <p:nvPr/>
        </p:nvSpPr>
        <p:spPr>
          <a:xfrm>
            <a:off x="0" y="0"/>
            <a:ext cx="12191695" cy="411480"/>
          </a:xfrm>
          <a:prstGeom prst="rect">
            <a:avLst/>
          </a:prstGeom>
          <a:solidFill>
            <a:srgbClr val="0072CE"/>
          </a:solidFill>
          <a:ln/>
        </p:spPr>
      </p:sp>
      <p:sp>
        <p:nvSpPr>
          <p:cNvPr id="4" name="Shape 2"/>
          <p:cNvSpPr/>
          <p:nvPr/>
        </p:nvSpPr>
        <p:spPr>
          <a:xfrm>
            <a:off x="822960" y="1554480"/>
            <a:ext cx="2926080" cy="457200"/>
          </a:xfrm>
          <a:prstGeom prst="rect">
            <a:avLst/>
          </a:prstGeom>
          <a:solidFill>
            <a:srgbClr val="FFFFFF"/>
          </a:solidFill>
          <a:ln/>
        </p:spPr>
      </p:sp>
      <p:sp>
        <p:nvSpPr>
          <p:cNvPr id="5" name="Text 3"/>
          <p:cNvSpPr/>
          <p:nvPr/>
        </p:nvSpPr>
        <p:spPr>
          <a:xfrm>
            <a:off x="822960" y="1554480"/>
            <a:ext cx="2926080" cy="457200"/>
          </a:xfrm>
          <a:prstGeom prst="rect">
            <a:avLst/>
          </a:prstGeom>
          <a:noFill/>
          <a:ln/>
        </p:spPr>
        <p:txBody>
          <a:bodyPr wrap="square" lIns="0" tIns="0" rIns="0" bIns="0" rtlCol="0" anchor="ctr"/>
          <a:lstStyle/>
          <a:p>
            <a:pPr algn="ctr" indent="0" marL="0">
              <a:buNone/>
            </a:pPr>
            <a:r>
              <a:rPr lang="en-US" sz="1300" b="1" spc="100" kern="0" dirty="0">
                <a:solidFill>
                  <a:srgbClr val="1A2A6C"/>
                </a:solidFill>
                <a:latin typeface="Trebuchet MS" pitchFamily="34" charset="0"/>
                <a:ea typeface="Trebuchet MS" pitchFamily="34" charset="-122"/>
                <a:cs typeface="Trebuchet MS" pitchFamily="34" charset="-120"/>
              </a:rPr>
              <a:t>TINMAR &amp; ARCTIC</a:t>
            </a:r>
            <a:endParaRPr lang="en-US" sz="1300" dirty="0"/>
          </a:p>
        </p:txBody>
      </p:sp>
      <p:sp>
        <p:nvSpPr>
          <p:cNvPr id="6" name="Text 4"/>
          <p:cNvSpPr/>
          <p:nvPr/>
        </p:nvSpPr>
        <p:spPr>
          <a:xfrm>
            <a:off x="777240" y="2240280"/>
            <a:ext cx="10515600" cy="2286000"/>
          </a:xfrm>
          <a:prstGeom prst="rect">
            <a:avLst/>
          </a:prstGeom>
          <a:noFill/>
          <a:ln/>
        </p:spPr>
        <p:txBody>
          <a:bodyPr wrap="square" rtlCol="0" anchor="ctr"/>
          <a:lstStyle/>
          <a:p>
            <a:pPr indent="0" marL="0">
              <a:lnSpc>
                <a:spcPct val="98000"/>
              </a:lnSpc>
              <a:buNone/>
            </a:pPr>
            <a:r>
              <a:rPr lang="en-US" sz="5000" b="1" dirty="0">
                <a:solidFill>
                  <a:srgbClr val="FFFFFF"/>
                </a:solidFill>
                <a:latin typeface="Trebuchet MS" pitchFamily="34" charset="0"/>
                <a:ea typeface="Trebuchet MS" pitchFamily="34" charset="-122"/>
                <a:cs typeface="Trebuchet MS" pitchFamily="34" charset="-120"/>
              </a:rPr>
              <a:t>Împreună pentru</a:t>
            </a:r>
            <a:endParaRPr lang="en-US" sz="5000" dirty="0"/>
          </a:p>
          <a:p>
            <a:pPr indent="0" marL="0">
              <a:lnSpc>
                <a:spcPct val="98000"/>
              </a:lnSpc>
              <a:buNone/>
            </a:pPr>
            <a:r>
              <a:rPr lang="en-US" sz="5000" b="1" dirty="0">
                <a:solidFill>
                  <a:srgbClr val="FFFFFF"/>
                </a:solidFill>
                <a:latin typeface="Trebuchet MS" pitchFamily="34" charset="0"/>
                <a:ea typeface="Trebuchet MS" pitchFamily="34" charset="-122"/>
                <a:cs typeface="Trebuchet MS" pitchFamily="34" charset="-120"/>
              </a:rPr>
              <a:t>condiții medicale</a:t>
            </a:r>
            <a:endParaRPr lang="en-US" sz="5000" dirty="0"/>
          </a:p>
          <a:p>
            <a:pPr indent="0" marL="0">
              <a:lnSpc>
                <a:spcPct val="98000"/>
              </a:lnSpc>
              <a:buNone/>
            </a:pPr>
            <a:r>
              <a:rPr lang="en-US" sz="5000" b="1" dirty="0">
                <a:solidFill>
                  <a:srgbClr val="FFFFFF"/>
                </a:solidFill>
                <a:latin typeface="Trebuchet MS" pitchFamily="34" charset="0"/>
                <a:ea typeface="Trebuchet MS" pitchFamily="34" charset="-122"/>
                <a:cs typeface="Trebuchet MS" pitchFamily="34" charset="-120"/>
              </a:rPr>
              <a:t>mai bune</a:t>
            </a:r>
            <a:endParaRPr lang="en-US" sz="5000" dirty="0"/>
          </a:p>
        </p:txBody>
      </p:sp>
      <p:sp>
        <p:nvSpPr>
          <p:cNvPr id="7" name="Text 5"/>
          <p:cNvSpPr/>
          <p:nvPr/>
        </p:nvSpPr>
        <p:spPr>
          <a:xfrm>
            <a:off x="822960" y="4526280"/>
            <a:ext cx="10058400" cy="731520"/>
          </a:xfrm>
          <a:prstGeom prst="rect">
            <a:avLst/>
          </a:prstGeom>
          <a:noFill/>
          <a:ln/>
        </p:spPr>
        <p:txBody>
          <a:bodyPr wrap="square" rtlCol="0" anchor="ctr"/>
          <a:lstStyle/>
          <a:p>
            <a:pPr indent="0" marL="0">
              <a:buNone/>
            </a:pPr>
            <a:r>
              <a:rPr lang="en-US" sz="2000" i="1" dirty="0">
                <a:solidFill>
                  <a:srgbClr val="D9E6F5"/>
                </a:solidFill>
                <a:latin typeface="Calibri" pitchFamily="34" charset="0"/>
                <a:ea typeface="Calibri" pitchFamily="34" charset="-122"/>
                <a:cs typeface="Calibri" pitchFamily="34" charset="-120"/>
              </a:rPr>
              <a:t>Spitalul Clinic de Urgență „Bagdasar-Arseni” · 2025</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256032" cy="6858000"/>
          </a:xfrm>
          <a:prstGeom prst="rect">
            <a:avLst/>
          </a:prstGeom>
          <a:solidFill>
            <a:srgbClr val="0072CE"/>
          </a:solidFill>
          <a:ln/>
        </p:spPr>
      </p:sp>
      <p:sp>
        <p:nvSpPr>
          <p:cNvPr id="3" name="Text 1"/>
          <p:cNvSpPr/>
          <p:nvPr/>
        </p:nvSpPr>
        <p:spPr>
          <a:xfrm>
            <a:off x="685800" y="502920"/>
            <a:ext cx="10881360" cy="868680"/>
          </a:xfrm>
          <a:prstGeom prst="rect">
            <a:avLst/>
          </a:prstGeom>
          <a:noFill/>
          <a:ln/>
        </p:spPr>
        <p:txBody>
          <a:bodyPr wrap="square" rtlCol="0" anchor="ctr"/>
          <a:lstStyle/>
          <a:p>
            <a:pPr indent="0" marL="0">
              <a:buNone/>
            </a:pPr>
            <a:r>
              <a:rPr lang="en-US" sz="3400" b="1" dirty="0">
                <a:solidFill>
                  <a:srgbClr val="1A2A6C"/>
                </a:solidFill>
                <a:latin typeface="Trebuchet MS" pitchFamily="34" charset="0"/>
                <a:ea typeface="Trebuchet MS" pitchFamily="34" charset="-122"/>
                <a:cs typeface="Trebuchet MS" pitchFamily="34" charset="-120"/>
              </a:rPr>
              <a:t>Proiectul</a:t>
            </a:r>
            <a:endParaRPr lang="en-US" sz="3400" dirty="0"/>
          </a:p>
        </p:txBody>
      </p:sp>
      <p:sp>
        <p:nvSpPr>
          <p:cNvPr id="4" name="Text 2"/>
          <p:cNvSpPr/>
          <p:nvPr/>
        </p:nvSpPr>
        <p:spPr>
          <a:xfrm>
            <a:off x="713232" y="1371600"/>
            <a:ext cx="10881360" cy="502920"/>
          </a:xfrm>
          <a:prstGeom prst="rect">
            <a:avLst/>
          </a:prstGeom>
          <a:noFill/>
          <a:ln/>
        </p:spPr>
        <p:txBody>
          <a:bodyPr wrap="square" rtlCol="0" anchor="ctr"/>
          <a:lstStyle/>
          <a:p>
            <a:pPr indent="0" marL="0">
              <a:buNone/>
            </a:pPr>
            <a:r>
              <a:rPr lang="en-US" sz="1700" i="1" dirty="0">
                <a:solidFill>
                  <a:srgbClr val="0072CE"/>
                </a:solidFill>
                <a:latin typeface="Calibri" pitchFamily="34" charset="0"/>
                <a:ea typeface="Calibri" pitchFamily="34" charset="-122"/>
                <a:cs typeface="Calibri" pitchFamily="34" charset="-120"/>
              </a:rPr>
              <a:t>Responsabilitatea socială poate genera schimbări reale</a:t>
            </a:r>
            <a:endParaRPr lang="en-US" sz="1700" dirty="0"/>
          </a:p>
        </p:txBody>
      </p:sp>
      <p:sp>
        <p:nvSpPr>
          <p:cNvPr id="5" name="Text 3"/>
          <p:cNvSpPr/>
          <p:nvPr/>
        </p:nvSpPr>
        <p:spPr>
          <a:xfrm>
            <a:off x="685800" y="2103120"/>
            <a:ext cx="6492240" cy="2194560"/>
          </a:xfrm>
          <a:prstGeom prst="rect">
            <a:avLst/>
          </a:prstGeom>
          <a:noFill/>
          <a:ln/>
        </p:spPr>
        <p:txBody>
          <a:bodyPr wrap="square" rtlCol="0" anchor="t"/>
          <a:lstStyle/>
          <a:p>
            <a:pPr indent="0" marL="0">
              <a:lnSpc>
                <a:spcPct val="120000"/>
              </a:lnSpc>
              <a:buNone/>
            </a:pPr>
            <a:r>
              <a:rPr lang="en-US" sz="1700" dirty="0">
                <a:solidFill>
                  <a:srgbClr val="222C37"/>
                </a:solidFill>
                <a:latin typeface="Calibri" pitchFamily="34" charset="0"/>
                <a:ea typeface="Calibri" pitchFamily="34" charset="-122"/>
                <a:cs typeface="Calibri" pitchFamily="34" charset="-120"/>
              </a:rPr>
              <a:t>În 2025, Fundația Tinmar, în parteneriat cu Arctic, a implementat un proiect de sprijin pentru Spitalul Clinic de Urgență „Bagdasar-Arseni” din București — una dintre cele mai importante unități medicale de urgență din România.</a:t>
            </a:r>
            <a:endParaRPr lang="en-US" sz="1700" dirty="0"/>
          </a:p>
        </p:txBody>
      </p:sp>
      <p:sp>
        <p:nvSpPr>
          <p:cNvPr id="6" name="Shape 4"/>
          <p:cNvSpPr/>
          <p:nvPr/>
        </p:nvSpPr>
        <p:spPr>
          <a:xfrm>
            <a:off x="7498080" y="2103120"/>
            <a:ext cx="4023360" cy="2926080"/>
          </a:xfrm>
          <a:prstGeom prst="rect">
            <a:avLst/>
          </a:prstGeom>
          <a:solidFill>
            <a:srgbClr val="1A2A6C"/>
          </a:solidFill>
          <a:ln/>
          <a:effectLst>
            <a:outerShdw sx="100000" sy="100000" kx="0" ky="0" algn="bl" rotWithShape="0" blurRad="101600" dist="25400" dir="8100000">
              <a:srgbClr val="000000">
                <a:alpha val="12000"/>
              </a:srgbClr>
            </a:outerShdw>
          </a:effectLst>
        </p:spPr>
      </p:sp>
      <p:sp>
        <p:nvSpPr>
          <p:cNvPr id="7" name="Text 5"/>
          <p:cNvSpPr/>
          <p:nvPr/>
        </p:nvSpPr>
        <p:spPr>
          <a:xfrm>
            <a:off x="7498080" y="2468880"/>
            <a:ext cx="4023360" cy="1280160"/>
          </a:xfrm>
          <a:prstGeom prst="rect">
            <a:avLst/>
          </a:prstGeom>
          <a:noFill/>
          <a:ln/>
        </p:spPr>
        <p:txBody>
          <a:bodyPr wrap="square" lIns="0" tIns="0" rIns="0" bIns="0" rtlCol="0" anchor="ctr"/>
          <a:lstStyle/>
          <a:p>
            <a:pPr algn="ctr" indent="0" marL="0">
              <a:buNone/>
            </a:pPr>
            <a:r>
              <a:rPr lang="en-US" sz="7800" b="1" dirty="0">
                <a:solidFill>
                  <a:srgbClr val="FFFFFF"/>
                </a:solidFill>
                <a:latin typeface="Trebuchet MS" pitchFamily="34" charset="0"/>
                <a:ea typeface="Trebuchet MS" pitchFamily="34" charset="-122"/>
                <a:cs typeface="Trebuchet MS" pitchFamily="34" charset="-120"/>
              </a:rPr>
              <a:t>202</a:t>
            </a:r>
            <a:endParaRPr lang="en-US" sz="7800" dirty="0"/>
          </a:p>
        </p:txBody>
      </p:sp>
      <p:sp>
        <p:nvSpPr>
          <p:cNvPr id="8" name="Text 6"/>
          <p:cNvSpPr/>
          <p:nvPr/>
        </p:nvSpPr>
        <p:spPr>
          <a:xfrm>
            <a:off x="7498080" y="3794760"/>
            <a:ext cx="4023360" cy="548640"/>
          </a:xfrm>
          <a:prstGeom prst="rect">
            <a:avLst/>
          </a:prstGeom>
          <a:noFill/>
          <a:ln/>
        </p:spPr>
        <p:txBody>
          <a:bodyPr wrap="square" lIns="0" tIns="0" rIns="0" bIns="0" rtlCol="0" anchor="ctr"/>
          <a:lstStyle/>
          <a:p>
            <a:pPr algn="ctr" indent="0" marL="0">
              <a:buNone/>
            </a:pPr>
            <a:r>
              <a:rPr lang="en-US" sz="2000" b="1" dirty="0">
                <a:solidFill>
                  <a:srgbClr val="C3D928"/>
                </a:solidFill>
                <a:latin typeface="Trebuchet MS" pitchFamily="34" charset="0"/>
                <a:ea typeface="Trebuchet MS" pitchFamily="34" charset="-122"/>
                <a:cs typeface="Trebuchet MS" pitchFamily="34" charset="-120"/>
              </a:rPr>
              <a:t>frigidere noi donate</a:t>
            </a:r>
            <a:endParaRPr lang="en-US" sz="2000" dirty="0"/>
          </a:p>
        </p:txBody>
      </p:sp>
      <p:sp>
        <p:nvSpPr>
          <p:cNvPr id="9" name="Text 7"/>
          <p:cNvSpPr/>
          <p:nvPr/>
        </p:nvSpPr>
        <p:spPr>
          <a:xfrm>
            <a:off x="7680960" y="4343400"/>
            <a:ext cx="3657600" cy="640080"/>
          </a:xfrm>
          <a:prstGeom prst="rect">
            <a:avLst/>
          </a:prstGeom>
          <a:noFill/>
          <a:ln/>
        </p:spPr>
        <p:txBody>
          <a:bodyPr wrap="square" lIns="0" tIns="0" rIns="0" bIns="0" rtlCol="0" anchor="ctr"/>
          <a:lstStyle/>
          <a:p>
            <a:pPr algn="ctr" indent="0" marL="0">
              <a:buNone/>
            </a:pPr>
            <a:r>
              <a:rPr lang="en-US" sz="1300" dirty="0">
                <a:solidFill>
                  <a:srgbClr val="CADCFC"/>
                </a:solidFill>
                <a:latin typeface="Calibri" pitchFamily="34" charset="0"/>
                <a:ea typeface="Calibri" pitchFamily="34" charset="-122"/>
                <a:cs typeface="Calibri" pitchFamily="34" charset="-120"/>
              </a:rPr>
              <a:t>pentru secțiile medicale și spațiile administrative</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256032" cy="6858000"/>
          </a:xfrm>
          <a:prstGeom prst="rect">
            <a:avLst/>
          </a:prstGeom>
          <a:solidFill>
            <a:srgbClr val="0072CE"/>
          </a:solidFill>
          <a:ln/>
        </p:spPr>
      </p:sp>
      <p:sp>
        <p:nvSpPr>
          <p:cNvPr id="3" name="Text 1"/>
          <p:cNvSpPr/>
          <p:nvPr/>
        </p:nvSpPr>
        <p:spPr>
          <a:xfrm>
            <a:off x="685800" y="502920"/>
            <a:ext cx="10881360" cy="868680"/>
          </a:xfrm>
          <a:prstGeom prst="rect">
            <a:avLst/>
          </a:prstGeom>
          <a:noFill/>
          <a:ln/>
        </p:spPr>
        <p:txBody>
          <a:bodyPr wrap="square" rtlCol="0" anchor="ctr"/>
          <a:lstStyle/>
          <a:p>
            <a:pPr indent="0" marL="0">
              <a:buNone/>
            </a:pPr>
            <a:r>
              <a:rPr lang="en-US" sz="3400" b="1" dirty="0">
                <a:solidFill>
                  <a:srgbClr val="1A2A6C"/>
                </a:solidFill>
                <a:latin typeface="Trebuchet MS" pitchFamily="34" charset="0"/>
                <a:ea typeface="Trebuchet MS" pitchFamily="34" charset="-122"/>
                <a:cs typeface="Trebuchet MS" pitchFamily="34" charset="-120"/>
              </a:rPr>
              <a:t>Despre beneficiar</a:t>
            </a:r>
            <a:endParaRPr lang="en-US" sz="3400" dirty="0"/>
          </a:p>
        </p:txBody>
      </p:sp>
      <p:sp>
        <p:nvSpPr>
          <p:cNvPr id="4" name="Text 2"/>
          <p:cNvSpPr/>
          <p:nvPr/>
        </p:nvSpPr>
        <p:spPr>
          <a:xfrm>
            <a:off x="713232" y="1371600"/>
            <a:ext cx="10881360" cy="502920"/>
          </a:xfrm>
          <a:prstGeom prst="rect">
            <a:avLst/>
          </a:prstGeom>
          <a:noFill/>
          <a:ln/>
        </p:spPr>
        <p:txBody>
          <a:bodyPr wrap="square" rtlCol="0" anchor="ctr"/>
          <a:lstStyle/>
          <a:p>
            <a:pPr indent="0" marL="0">
              <a:buNone/>
            </a:pPr>
            <a:r>
              <a:rPr lang="en-US" sz="1700" i="1" dirty="0">
                <a:solidFill>
                  <a:srgbClr val="0072CE"/>
                </a:solidFill>
                <a:latin typeface="Calibri" pitchFamily="34" charset="0"/>
                <a:ea typeface="Calibri" pitchFamily="34" charset="-122"/>
                <a:cs typeface="Calibri" pitchFamily="34" charset="-120"/>
              </a:rPr>
              <a:t>Spitalul „Bagdasar-Arseni” — centru medical de referință</a:t>
            </a:r>
            <a:endParaRPr lang="en-US" sz="1700" dirty="0"/>
          </a:p>
        </p:txBody>
      </p:sp>
      <p:sp>
        <p:nvSpPr>
          <p:cNvPr id="5" name="Shape 3"/>
          <p:cNvSpPr/>
          <p:nvPr/>
        </p:nvSpPr>
        <p:spPr>
          <a:xfrm>
            <a:off x="685800" y="2148840"/>
            <a:ext cx="3393338" cy="1828800"/>
          </a:xfrm>
          <a:prstGeom prst="rect">
            <a:avLst/>
          </a:prstGeom>
          <a:solidFill>
            <a:srgbClr val="F6F8FA"/>
          </a:solidFill>
          <a:ln/>
          <a:effectLst>
            <a:outerShdw sx="100000" sy="100000" kx="0" ky="0" algn="bl" rotWithShape="0" blurRad="101600" dist="25400" dir="8100000">
              <a:srgbClr val="000000">
                <a:alpha val="12000"/>
              </a:srgbClr>
            </a:outerShdw>
          </a:effectLst>
        </p:spPr>
      </p:sp>
      <p:sp>
        <p:nvSpPr>
          <p:cNvPr id="6" name="Shape 4"/>
          <p:cNvSpPr/>
          <p:nvPr/>
        </p:nvSpPr>
        <p:spPr>
          <a:xfrm>
            <a:off x="685800" y="2148840"/>
            <a:ext cx="3393338" cy="118872"/>
          </a:xfrm>
          <a:prstGeom prst="rect">
            <a:avLst/>
          </a:prstGeom>
          <a:solidFill>
            <a:srgbClr val="0072CE"/>
          </a:solidFill>
          <a:ln/>
        </p:spPr>
      </p:sp>
      <p:sp>
        <p:nvSpPr>
          <p:cNvPr id="7" name="Text 5"/>
          <p:cNvSpPr/>
          <p:nvPr/>
        </p:nvSpPr>
        <p:spPr>
          <a:xfrm>
            <a:off x="685800" y="2532888"/>
            <a:ext cx="3393338" cy="777240"/>
          </a:xfrm>
          <a:prstGeom prst="rect">
            <a:avLst/>
          </a:prstGeom>
          <a:noFill/>
          <a:ln/>
        </p:spPr>
        <p:txBody>
          <a:bodyPr wrap="square" lIns="0" tIns="0" rIns="0" bIns="0" rtlCol="0" anchor="ctr"/>
          <a:lstStyle/>
          <a:p>
            <a:pPr algn="ctr" indent="0" marL="0">
              <a:buNone/>
            </a:pPr>
            <a:r>
              <a:rPr lang="en-US" sz="3800" b="1" dirty="0">
                <a:solidFill>
                  <a:srgbClr val="1A2A6C"/>
                </a:solidFill>
                <a:latin typeface="Trebuchet MS" pitchFamily="34" charset="0"/>
                <a:ea typeface="Trebuchet MS" pitchFamily="34" charset="-122"/>
                <a:cs typeface="Trebuchet MS" pitchFamily="34" charset="-120"/>
              </a:rPr>
              <a:t>558</a:t>
            </a:r>
            <a:endParaRPr lang="en-US" sz="3800" dirty="0"/>
          </a:p>
        </p:txBody>
      </p:sp>
      <p:sp>
        <p:nvSpPr>
          <p:cNvPr id="8" name="Text 6"/>
          <p:cNvSpPr/>
          <p:nvPr/>
        </p:nvSpPr>
        <p:spPr>
          <a:xfrm>
            <a:off x="795528" y="3374136"/>
            <a:ext cx="3173882" cy="530352"/>
          </a:xfrm>
          <a:prstGeom prst="rect">
            <a:avLst/>
          </a:prstGeom>
          <a:noFill/>
          <a:ln/>
        </p:spPr>
        <p:txBody>
          <a:bodyPr wrap="square" lIns="0" tIns="0" rIns="0" bIns="0" rtlCol="0" anchor="t"/>
          <a:lstStyle/>
          <a:p>
            <a:pPr algn="ctr" indent="0" marL="0">
              <a:buNone/>
            </a:pPr>
            <a:r>
              <a:rPr lang="en-US" sz="1250" dirty="0">
                <a:solidFill>
                  <a:srgbClr val="5B6B7B"/>
                </a:solidFill>
                <a:latin typeface="Calibri" pitchFamily="34" charset="0"/>
                <a:ea typeface="Calibri" pitchFamily="34" charset="-122"/>
                <a:cs typeface="Calibri" pitchFamily="34" charset="-120"/>
              </a:rPr>
              <a:t>paturi</a:t>
            </a:r>
            <a:endParaRPr lang="en-US" sz="1250" dirty="0"/>
          </a:p>
        </p:txBody>
      </p:sp>
      <p:sp>
        <p:nvSpPr>
          <p:cNvPr id="9" name="Shape 7"/>
          <p:cNvSpPr/>
          <p:nvPr/>
        </p:nvSpPr>
        <p:spPr>
          <a:xfrm>
            <a:off x="4399178" y="2148840"/>
            <a:ext cx="3393338" cy="1828800"/>
          </a:xfrm>
          <a:prstGeom prst="rect">
            <a:avLst/>
          </a:prstGeom>
          <a:solidFill>
            <a:srgbClr val="F6F8FA"/>
          </a:solidFill>
          <a:ln/>
          <a:effectLst>
            <a:outerShdw sx="100000" sy="100000" kx="0" ky="0" algn="bl" rotWithShape="0" blurRad="101600" dist="25400" dir="8100000">
              <a:srgbClr val="000000">
                <a:alpha val="12000"/>
              </a:srgbClr>
            </a:outerShdw>
          </a:effectLst>
        </p:spPr>
      </p:sp>
      <p:sp>
        <p:nvSpPr>
          <p:cNvPr id="10" name="Shape 8"/>
          <p:cNvSpPr/>
          <p:nvPr/>
        </p:nvSpPr>
        <p:spPr>
          <a:xfrm>
            <a:off x="4399178" y="2148840"/>
            <a:ext cx="3393338" cy="118872"/>
          </a:xfrm>
          <a:prstGeom prst="rect">
            <a:avLst/>
          </a:prstGeom>
          <a:solidFill>
            <a:srgbClr val="7AC143"/>
          </a:solidFill>
          <a:ln/>
        </p:spPr>
      </p:sp>
      <p:sp>
        <p:nvSpPr>
          <p:cNvPr id="11" name="Text 9"/>
          <p:cNvSpPr/>
          <p:nvPr/>
        </p:nvSpPr>
        <p:spPr>
          <a:xfrm>
            <a:off x="4399178" y="2532888"/>
            <a:ext cx="3393338" cy="777240"/>
          </a:xfrm>
          <a:prstGeom prst="rect">
            <a:avLst/>
          </a:prstGeom>
          <a:noFill/>
          <a:ln/>
        </p:spPr>
        <p:txBody>
          <a:bodyPr wrap="square" lIns="0" tIns="0" rIns="0" bIns="0" rtlCol="0" anchor="ctr"/>
          <a:lstStyle/>
          <a:p>
            <a:pPr algn="ctr" indent="0" marL="0">
              <a:buNone/>
            </a:pPr>
            <a:r>
              <a:rPr lang="en-US" sz="3800" b="1" dirty="0">
                <a:solidFill>
                  <a:srgbClr val="1A2A6C"/>
                </a:solidFill>
                <a:latin typeface="Trebuchet MS" pitchFamily="34" charset="0"/>
                <a:ea typeface="Trebuchet MS" pitchFamily="34" charset="-122"/>
                <a:cs typeface="Trebuchet MS" pitchFamily="34" charset="-120"/>
              </a:rPr>
              <a:t>~4 mil.</a:t>
            </a:r>
            <a:endParaRPr lang="en-US" sz="3800" dirty="0"/>
          </a:p>
        </p:txBody>
      </p:sp>
      <p:sp>
        <p:nvSpPr>
          <p:cNvPr id="12" name="Text 10"/>
          <p:cNvSpPr/>
          <p:nvPr/>
        </p:nvSpPr>
        <p:spPr>
          <a:xfrm>
            <a:off x="4508906" y="3374136"/>
            <a:ext cx="3173882" cy="530352"/>
          </a:xfrm>
          <a:prstGeom prst="rect">
            <a:avLst/>
          </a:prstGeom>
          <a:noFill/>
          <a:ln/>
        </p:spPr>
        <p:txBody>
          <a:bodyPr wrap="square" lIns="0" tIns="0" rIns="0" bIns="0" rtlCol="0" anchor="t"/>
          <a:lstStyle/>
          <a:p>
            <a:pPr algn="ctr" indent="0" marL="0">
              <a:buNone/>
            </a:pPr>
            <a:r>
              <a:rPr lang="en-US" sz="1250" dirty="0">
                <a:solidFill>
                  <a:srgbClr val="5B6B7B"/>
                </a:solidFill>
                <a:latin typeface="Calibri" pitchFamily="34" charset="0"/>
                <a:ea typeface="Calibri" pitchFamily="34" charset="-122"/>
                <a:cs typeface="Calibri" pitchFamily="34" charset="-120"/>
              </a:rPr>
              <a:t>locuitori deserviți</a:t>
            </a:r>
            <a:endParaRPr lang="en-US" sz="1250" dirty="0"/>
          </a:p>
        </p:txBody>
      </p:sp>
      <p:sp>
        <p:nvSpPr>
          <p:cNvPr id="13" name="Shape 11"/>
          <p:cNvSpPr/>
          <p:nvPr/>
        </p:nvSpPr>
        <p:spPr>
          <a:xfrm>
            <a:off x="8112557" y="2148840"/>
            <a:ext cx="3393338" cy="1828800"/>
          </a:xfrm>
          <a:prstGeom prst="rect">
            <a:avLst/>
          </a:prstGeom>
          <a:solidFill>
            <a:srgbClr val="F6F8FA"/>
          </a:solidFill>
          <a:ln/>
          <a:effectLst>
            <a:outerShdw sx="100000" sy="100000" kx="0" ky="0" algn="bl" rotWithShape="0" blurRad="101600" dist="25400" dir="8100000">
              <a:srgbClr val="000000">
                <a:alpha val="12000"/>
              </a:srgbClr>
            </a:outerShdw>
          </a:effectLst>
        </p:spPr>
      </p:sp>
      <p:sp>
        <p:nvSpPr>
          <p:cNvPr id="14" name="Shape 12"/>
          <p:cNvSpPr/>
          <p:nvPr/>
        </p:nvSpPr>
        <p:spPr>
          <a:xfrm>
            <a:off x="8112557" y="2148840"/>
            <a:ext cx="3393338" cy="118872"/>
          </a:xfrm>
          <a:prstGeom prst="rect">
            <a:avLst/>
          </a:prstGeom>
          <a:solidFill>
            <a:srgbClr val="1A2A6C"/>
          </a:solidFill>
          <a:ln/>
        </p:spPr>
      </p:sp>
      <p:sp>
        <p:nvSpPr>
          <p:cNvPr id="15" name="Text 13"/>
          <p:cNvSpPr/>
          <p:nvPr/>
        </p:nvSpPr>
        <p:spPr>
          <a:xfrm>
            <a:off x="8112557" y="2532888"/>
            <a:ext cx="3393338" cy="777240"/>
          </a:xfrm>
          <a:prstGeom prst="rect">
            <a:avLst/>
          </a:prstGeom>
          <a:noFill/>
          <a:ln/>
        </p:spPr>
        <p:txBody>
          <a:bodyPr wrap="square" lIns="0" tIns="0" rIns="0" bIns="0" rtlCol="0" anchor="ctr"/>
          <a:lstStyle/>
          <a:p>
            <a:pPr algn="ctr" indent="0" marL="0">
              <a:buNone/>
            </a:pPr>
            <a:r>
              <a:rPr lang="en-US" sz="3800" b="1" dirty="0">
                <a:solidFill>
                  <a:srgbClr val="1A2A6C"/>
                </a:solidFill>
                <a:latin typeface="Trebuchet MS" pitchFamily="34" charset="0"/>
                <a:ea typeface="Trebuchet MS" pitchFamily="34" charset="-122"/>
                <a:cs typeface="Trebuchet MS" pitchFamily="34" charset="-120"/>
              </a:rPr>
              <a:t>23.000+</a:t>
            </a:r>
            <a:endParaRPr lang="en-US" sz="3800" dirty="0"/>
          </a:p>
        </p:txBody>
      </p:sp>
      <p:sp>
        <p:nvSpPr>
          <p:cNvPr id="16" name="Text 14"/>
          <p:cNvSpPr/>
          <p:nvPr/>
        </p:nvSpPr>
        <p:spPr>
          <a:xfrm>
            <a:off x="8222285" y="3374136"/>
            <a:ext cx="3173882" cy="530352"/>
          </a:xfrm>
          <a:prstGeom prst="rect">
            <a:avLst/>
          </a:prstGeom>
          <a:noFill/>
          <a:ln/>
        </p:spPr>
        <p:txBody>
          <a:bodyPr wrap="square" lIns="0" tIns="0" rIns="0" bIns="0" rtlCol="0" anchor="t"/>
          <a:lstStyle/>
          <a:p>
            <a:pPr algn="ctr" indent="0" marL="0">
              <a:buNone/>
            </a:pPr>
            <a:r>
              <a:rPr lang="en-US" sz="1250" dirty="0">
                <a:solidFill>
                  <a:srgbClr val="5B6B7B"/>
                </a:solidFill>
                <a:latin typeface="Calibri" pitchFamily="34" charset="0"/>
                <a:ea typeface="Calibri" pitchFamily="34" charset="-122"/>
                <a:cs typeface="Calibri" pitchFamily="34" charset="-120"/>
              </a:rPr>
              <a:t>pacienți tratați / an</a:t>
            </a:r>
            <a:endParaRPr lang="en-US" sz="1250" dirty="0"/>
          </a:p>
        </p:txBody>
      </p:sp>
      <p:sp>
        <p:nvSpPr>
          <p:cNvPr id="17" name="Text 15"/>
          <p:cNvSpPr/>
          <p:nvPr/>
        </p:nvSpPr>
        <p:spPr>
          <a:xfrm>
            <a:off x="685800" y="4434840"/>
            <a:ext cx="10881360" cy="1645920"/>
          </a:xfrm>
          <a:prstGeom prst="rect">
            <a:avLst/>
          </a:prstGeom>
          <a:noFill/>
          <a:ln/>
        </p:spPr>
        <p:txBody>
          <a:bodyPr wrap="square" rtlCol="0" anchor="t"/>
          <a:lstStyle/>
          <a:p>
            <a:pPr indent="0" marL="0">
              <a:lnSpc>
                <a:spcPct val="120000"/>
              </a:lnSpc>
              <a:buNone/>
            </a:pPr>
            <a:r>
              <a:rPr lang="en-US" sz="1600" dirty="0">
                <a:solidFill>
                  <a:srgbClr val="222C37"/>
                </a:solidFill>
                <a:latin typeface="Calibri" pitchFamily="34" charset="0"/>
                <a:ea typeface="Calibri" pitchFamily="34" charset="-122"/>
                <a:cs typeface="Calibri" pitchFamily="34" charset="-120"/>
              </a:rPr>
              <a:t>Găzduiește cea mai mare clinică de neurochirurgie din România — reper în neurochirurgie, chirurgie spinală, neurochirurgie pediatrică și recuperare neuromusculară. Orice investiție în infrastructură are un impact direct asupra calității serviciilor oferite pacienților.</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256032" cy="6858000"/>
          </a:xfrm>
          <a:prstGeom prst="rect">
            <a:avLst/>
          </a:prstGeom>
          <a:solidFill>
            <a:srgbClr val="0072CE"/>
          </a:solidFill>
          <a:ln/>
        </p:spPr>
      </p:sp>
      <p:sp>
        <p:nvSpPr>
          <p:cNvPr id="3" name="Text 1"/>
          <p:cNvSpPr/>
          <p:nvPr/>
        </p:nvSpPr>
        <p:spPr>
          <a:xfrm>
            <a:off x="685800" y="502920"/>
            <a:ext cx="10881360" cy="868680"/>
          </a:xfrm>
          <a:prstGeom prst="rect">
            <a:avLst/>
          </a:prstGeom>
          <a:noFill/>
          <a:ln/>
        </p:spPr>
        <p:txBody>
          <a:bodyPr wrap="square" rtlCol="0" anchor="ctr"/>
          <a:lstStyle/>
          <a:p>
            <a:pPr indent="0" marL="0">
              <a:buNone/>
            </a:pPr>
            <a:r>
              <a:rPr lang="en-US" sz="3400" b="1" dirty="0">
                <a:solidFill>
                  <a:srgbClr val="1A2A6C"/>
                </a:solidFill>
                <a:latin typeface="Trebuchet MS" pitchFamily="34" charset="0"/>
                <a:ea typeface="Trebuchet MS" pitchFamily="34" charset="-122"/>
                <a:cs typeface="Trebuchet MS" pitchFamily="34" charset="-120"/>
              </a:rPr>
              <a:t>Intervenția</a:t>
            </a:r>
            <a:endParaRPr lang="en-US" sz="3400" dirty="0"/>
          </a:p>
        </p:txBody>
      </p:sp>
      <p:sp>
        <p:nvSpPr>
          <p:cNvPr id="4" name="Text 2"/>
          <p:cNvSpPr/>
          <p:nvPr/>
        </p:nvSpPr>
        <p:spPr>
          <a:xfrm>
            <a:off x="713232" y="1371600"/>
            <a:ext cx="10881360" cy="502920"/>
          </a:xfrm>
          <a:prstGeom prst="rect">
            <a:avLst/>
          </a:prstGeom>
          <a:noFill/>
          <a:ln/>
        </p:spPr>
        <p:txBody>
          <a:bodyPr wrap="square" rtlCol="0" anchor="ctr"/>
          <a:lstStyle/>
          <a:p>
            <a:pPr indent="0" marL="0">
              <a:buNone/>
            </a:pPr>
            <a:r>
              <a:rPr lang="en-US" sz="1700" i="1" dirty="0">
                <a:solidFill>
                  <a:srgbClr val="0072CE"/>
                </a:solidFill>
                <a:latin typeface="Calibri" pitchFamily="34" charset="0"/>
                <a:ea typeface="Calibri" pitchFamily="34" charset="-122"/>
                <a:cs typeface="Calibri" pitchFamily="34" charset="-120"/>
              </a:rPr>
              <a:t>La ce contribuie cele 202 echipamente</a:t>
            </a:r>
            <a:endParaRPr lang="en-US" sz="1700" dirty="0"/>
          </a:p>
        </p:txBody>
      </p:sp>
      <p:sp>
        <p:nvSpPr>
          <p:cNvPr id="5" name="Shape 3"/>
          <p:cNvSpPr/>
          <p:nvPr/>
        </p:nvSpPr>
        <p:spPr>
          <a:xfrm>
            <a:off x="777240" y="2340864"/>
            <a:ext cx="329184" cy="329184"/>
          </a:xfrm>
          <a:prstGeom prst="ellipse">
            <a:avLst/>
          </a:prstGeom>
          <a:solidFill>
            <a:srgbClr val="0072CE"/>
          </a:solidFill>
          <a:ln/>
        </p:spPr>
      </p:sp>
      <p:sp>
        <p:nvSpPr>
          <p:cNvPr id="6" name="Text 4"/>
          <p:cNvSpPr/>
          <p:nvPr/>
        </p:nvSpPr>
        <p:spPr>
          <a:xfrm>
            <a:off x="777240" y="2340864"/>
            <a:ext cx="329184" cy="329184"/>
          </a:xfrm>
          <a:prstGeom prst="rect">
            <a:avLst/>
          </a:prstGeom>
          <a:noFill/>
          <a:ln/>
        </p:spPr>
        <p:txBody>
          <a:bodyPr wrap="square" lIns="0" tIns="0" rIns="0" bIns="0"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a:t>
            </a:r>
            <a:endParaRPr lang="en-US" sz="1400" dirty="0"/>
          </a:p>
        </p:txBody>
      </p:sp>
      <p:sp>
        <p:nvSpPr>
          <p:cNvPr id="7" name="Text 5"/>
          <p:cNvSpPr/>
          <p:nvPr/>
        </p:nvSpPr>
        <p:spPr>
          <a:xfrm>
            <a:off x="1280160" y="2267712"/>
            <a:ext cx="10104120" cy="640080"/>
          </a:xfrm>
          <a:prstGeom prst="rect">
            <a:avLst/>
          </a:prstGeom>
          <a:noFill/>
          <a:ln/>
        </p:spPr>
        <p:txBody>
          <a:bodyPr wrap="square" lIns="0" tIns="0" rIns="0" bIns="0" rtlCol="0" anchor="ctr"/>
          <a:lstStyle/>
          <a:p>
            <a:pPr indent="0" marL="0">
              <a:buNone/>
            </a:pPr>
            <a:r>
              <a:rPr lang="en-US" sz="1600" dirty="0">
                <a:solidFill>
                  <a:srgbClr val="222C37"/>
                </a:solidFill>
                <a:latin typeface="Calibri" pitchFamily="34" charset="0"/>
                <a:ea typeface="Calibri" pitchFamily="34" charset="-122"/>
                <a:cs typeface="Calibri" pitchFamily="34" charset="-120"/>
              </a:rPr>
              <a:t>Păstrarea în condiții optime a medicamentelor și materialelor medicale</a:t>
            </a:r>
            <a:endParaRPr lang="en-US" sz="1600" dirty="0"/>
          </a:p>
        </p:txBody>
      </p:sp>
      <p:sp>
        <p:nvSpPr>
          <p:cNvPr id="8" name="Shape 6"/>
          <p:cNvSpPr/>
          <p:nvPr/>
        </p:nvSpPr>
        <p:spPr>
          <a:xfrm>
            <a:off x="777240" y="3054096"/>
            <a:ext cx="329184" cy="329184"/>
          </a:xfrm>
          <a:prstGeom prst="ellipse">
            <a:avLst/>
          </a:prstGeom>
          <a:solidFill>
            <a:srgbClr val="7AC143"/>
          </a:solidFill>
          <a:ln/>
        </p:spPr>
      </p:sp>
      <p:sp>
        <p:nvSpPr>
          <p:cNvPr id="9" name="Text 7"/>
          <p:cNvSpPr/>
          <p:nvPr/>
        </p:nvSpPr>
        <p:spPr>
          <a:xfrm>
            <a:off x="777240" y="3054096"/>
            <a:ext cx="329184" cy="329184"/>
          </a:xfrm>
          <a:prstGeom prst="rect">
            <a:avLst/>
          </a:prstGeom>
          <a:noFill/>
          <a:ln/>
        </p:spPr>
        <p:txBody>
          <a:bodyPr wrap="square" lIns="0" tIns="0" rIns="0" bIns="0"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a:t>
            </a:r>
            <a:endParaRPr lang="en-US" sz="1400" dirty="0"/>
          </a:p>
        </p:txBody>
      </p:sp>
      <p:sp>
        <p:nvSpPr>
          <p:cNvPr id="10" name="Text 8"/>
          <p:cNvSpPr/>
          <p:nvPr/>
        </p:nvSpPr>
        <p:spPr>
          <a:xfrm>
            <a:off x="1280160" y="2980944"/>
            <a:ext cx="10104120" cy="640080"/>
          </a:xfrm>
          <a:prstGeom prst="rect">
            <a:avLst/>
          </a:prstGeom>
          <a:noFill/>
          <a:ln/>
        </p:spPr>
        <p:txBody>
          <a:bodyPr wrap="square" lIns="0" tIns="0" rIns="0" bIns="0" rtlCol="0" anchor="ctr"/>
          <a:lstStyle/>
          <a:p>
            <a:pPr indent="0" marL="0">
              <a:buNone/>
            </a:pPr>
            <a:r>
              <a:rPr lang="en-US" sz="1600" dirty="0">
                <a:solidFill>
                  <a:srgbClr val="222C37"/>
                </a:solidFill>
                <a:latin typeface="Calibri" pitchFamily="34" charset="0"/>
                <a:ea typeface="Calibri" pitchFamily="34" charset="-122"/>
                <a:cs typeface="Calibri" pitchFamily="34" charset="-120"/>
              </a:rPr>
              <a:t>Depozitarea în siguranță a probelor medicale</a:t>
            </a:r>
            <a:endParaRPr lang="en-US" sz="1600" dirty="0"/>
          </a:p>
        </p:txBody>
      </p:sp>
      <p:sp>
        <p:nvSpPr>
          <p:cNvPr id="11" name="Shape 9"/>
          <p:cNvSpPr/>
          <p:nvPr/>
        </p:nvSpPr>
        <p:spPr>
          <a:xfrm>
            <a:off x="777240" y="3767328"/>
            <a:ext cx="329184" cy="329184"/>
          </a:xfrm>
          <a:prstGeom prst="ellipse">
            <a:avLst/>
          </a:prstGeom>
          <a:solidFill>
            <a:srgbClr val="1A2A6C"/>
          </a:solidFill>
          <a:ln/>
        </p:spPr>
      </p:sp>
      <p:sp>
        <p:nvSpPr>
          <p:cNvPr id="12" name="Text 10"/>
          <p:cNvSpPr/>
          <p:nvPr/>
        </p:nvSpPr>
        <p:spPr>
          <a:xfrm>
            <a:off x="777240" y="3767328"/>
            <a:ext cx="329184" cy="329184"/>
          </a:xfrm>
          <a:prstGeom prst="rect">
            <a:avLst/>
          </a:prstGeom>
          <a:noFill/>
          <a:ln/>
        </p:spPr>
        <p:txBody>
          <a:bodyPr wrap="square" lIns="0" tIns="0" rIns="0" bIns="0"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a:t>
            </a:r>
            <a:endParaRPr lang="en-US" sz="1400" dirty="0"/>
          </a:p>
        </p:txBody>
      </p:sp>
      <p:sp>
        <p:nvSpPr>
          <p:cNvPr id="13" name="Text 11"/>
          <p:cNvSpPr/>
          <p:nvPr/>
        </p:nvSpPr>
        <p:spPr>
          <a:xfrm>
            <a:off x="1280160" y="3694176"/>
            <a:ext cx="10104120" cy="640080"/>
          </a:xfrm>
          <a:prstGeom prst="rect">
            <a:avLst/>
          </a:prstGeom>
          <a:noFill/>
          <a:ln/>
        </p:spPr>
        <p:txBody>
          <a:bodyPr wrap="square" lIns="0" tIns="0" rIns="0" bIns="0" rtlCol="0" anchor="ctr"/>
          <a:lstStyle/>
          <a:p>
            <a:pPr indent="0" marL="0">
              <a:buNone/>
            </a:pPr>
            <a:r>
              <a:rPr lang="en-US" sz="1600" dirty="0">
                <a:solidFill>
                  <a:srgbClr val="222C37"/>
                </a:solidFill>
                <a:latin typeface="Calibri" pitchFamily="34" charset="0"/>
                <a:ea typeface="Calibri" pitchFamily="34" charset="-122"/>
                <a:cs typeface="Calibri" pitchFamily="34" charset="-120"/>
              </a:rPr>
              <a:t>Îmbunătățirea condițiilor de păstrare a alimentelor pentru pacienți</a:t>
            </a:r>
            <a:endParaRPr lang="en-US" sz="1600" dirty="0"/>
          </a:p>
        </p:txBody>
      </p:sp>
      <p:sp>
        <p:nvSpPr>
          <p:cNvPr id="14" name="Shape 12"/>
          <p:cNvSpPr/>
          <p:nvPr/>
        </p:nvSpPr>
        <p:spPr>
          <a:xfrm>
            <a:off x="777240" y="4480560"/>
            <a:ext cx="329184" cy="329184"/>
          </a:xfrm>
          <a:prstGeom prst="ellipse">
            <a:avLst/>
          </a:prstGeom>
          <a:solidFill>
            <a:srgbClr val="0072CE"/>
          </a:solidFill>
          <a:ln/>
        </p:spPr>
      </p:sp>
      <p:sp>
        <p:nvSpPr>
          <p:cNvPr id="15" name="Text 13"/>
          <p:cNvSpPr/>
          <p:nvPr/>
        </p:nvSpPr>
        <p:spPr>
          <a:xfrm>
            <a:off x="777240" y="4480560"/>
            <a:ext cx="329184" cy="329184"/>
          </a:xfrm>
          <a:prstGeom prst="rect">
            <a:avLst/>
          </a:prstGeom>
          <a:noFill/>
          <a:ln/>
        </p:spPr>
        <p:txBody>
          <a:bodyPr wrap="square" lIns="0" tIns="0" rIns="0" bIns="0"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a:t>
            </a:r>
            <a:endParaRPr lang="en-US" sz="1400" dirty="0"/>
          </a:p>
        </p:txBody>
      </p:sp>
      <p:sp>
        <p:nvSpPr>
          <p:cNvPr id="16" name="Text 14"/>
          <p:cNvSpPr/>
          <p:nvPr/>
        </p:nvSpPr>
        <p:spPr>
          <a:xfrm>
            <a:off x="1280160" y="4407408"/>
            <a:ext cx="10104120" cy="640080"/>
          </a:xfrm>
          <a:prstGeom prst="rect">
            <a:avLst/>
          </a:prstGeom>
          <a:noFill/>
          <a:ln/>
        </p:spPr>
        <p:txBody>
          <a:bodyPr wrap="square" lIns="0" tIns="0" rIns="0" bIns="0" rtlCol="0" anchor="ctr"/>
          <a:lstStyle/>
          <a:p>
            <a:pPr indent="0" marL="0">
              <a:buNone/>
            </a:pPr>
            <a:r>
              <a:rPr lang="en-US" sz="1600" dirty="0">
                <a:solidFill>
                  <a:srgbClr val="222C37"/>
                </a:solidFill>
                <a:latin typeface="Calibri" pitchFamily="34" charset="0"/>
                <a:ea typeface="Calibri" pitchFamily="34" charset="-122"/>
                <a:cs typeface="Calibri" pitchFamily="34" charset="-120"/>
              </a:rPr>
              <a:t>Creșterea eficienței operaționale a secțiilor medicale</a:t>
            </a:r>
            <a:endParaRPr lang="en-US" sz="1600" dirty="0"/>
          </a:p>
        </p:txBody>
      </p:sp>
      <p:sp>
        <p:nvSpPr>
          <p:cNvPr id="17" name="Shape 15"/>
          <p:cNvSpPr/>
          <p:nvPr/>
        </p:nvSpPr>
        <p:spPr>
          <a:xfrm>
            <a:off x="777240" y="5193792"/>
            <a:ext cx="329184" cy="329184"/>
          </a:xfrm>
          <a:prstGeom prst="ellipse">
            <a:avLst/>
          </a:prstGeom>
          <a:solidFill>
            <a:srgbClr val="7AC143"/>
          </a:solidFill>
          <a:ln/>
        </p:spPr>
      </p:sp>
      <p:sp>
        <p:nvSpPr>
          <p:cNvPr id="18" name="Text 16"/>
          <p:cNvSpPr/>
          <p:nvPr/>
        </p:nvSpPr>
        <p:spPr>
          <a:xfrm>
            <a:off x="777240" y="5193792"/>
            <a:ext cx="329184" cy="329184"/>
          </a:xfrm>
          <a:prstGeom prst="rect">
            <a:avLst/>
          </a:prstGeom>
          <a:noFill/>
          <a:ln/>
        </p:spPr>
        <p:txBody>
          <a:bodyPr wrap="square" lIns="0" tIns="0" rIns="0" bIns="0"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a:t>
            </a:r>
            <a:endParaRPr lang="en-US" sz="1400" dirty="0"/>
          </a:p>
        </p:txBody>
      </p:sp>
      <p:sp>
        <p:nvSpPr>
          <p:cNvPr id="19" name="Text 17"/>
          <p:cNvSpPr/>
          <p:nvPr/>
        </p:nvSpPr>
        <p:spPr>
          <a:xfrm>
            <a:off x="1280160" y="5120640"/>
            <a:ext cx="10104120" cy="640080"/>
          </a:xfrm>
          <a:prstGeom prst="rect">
            <a:avLst/>
          </a:prstGeom>
          <a:noFill/>
          <a:ln/>
        </p:spPr>
        <p:txBody>
          <a:bodyPr wrap="square" lIns="0" tIns="0" rIns="0" bIns="0" rtlCol="0" anchor="ctr"/>
          <a:lstStyle/>
          <a:p>
            <a:pPr indent="0" marL="0">
              <a:buNone/>
            </a:pPr>
            <a:r>
              <a:rPr lang="en-US" sz="1600" dirty="0">
                <a:solidFill>
                  <a:srgbClr val="222C37"/>
                </a:solidFill>
                <a:latin typeface="Calibri" pitchFamily="34" charset="0"/>
                <a:ea typeface="Calibri" pitchFamily="34" charset="-122"/>
                <a:cs typeface="Calibri" pitchFamily="34" charset="-120"/>
              </a:rPr>
              <a:t>Modernizarea infrastructurii unei unități medicale strategice</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256032" cy="6858000"/>
          </a:xfrm>
          <a:prstGeom prst="rect">
            <a:avLst/>
          </a:prstGeom>
          <a:solidFill>
            <a:srgbClr val="0072CE"/>
          </a:solidFill>
          <a:ln/>
        </p:spPr>
      </p:sp>
      <p:sp>
        <p:nvSpPr>
          <p:cNvPr id="3" name="Text 1"/>
          <p:cNvSpPr/>
          <p:nvPr/>
        </p:nvSpPr>
        <p:spPr>
          <a:xfrm>
            <a:off x="685800" y="502920"/>
            <a:ext cx="10881360" cy="868680"/>
          </a:xfrm>
          <a:prstGeom prst="rect">
            <a:avLst/>
          </a:prstGeom>
          <a:noFill/>
          <a:ln/>
        </p:spPr>
        <p:txBody>
          <a:bodyPr wrap="square" rtlCol="0" anchor="ctr"/>
          <a:lstStyle/>
          <a:p>
            <a:pPr indent="0" marL="0">
              <a:buNone/>
            </a:pPr>
            <a:r>
              <a:rPr lang="en-US" sz="3400" b="1" dirty="0">
                <a:solidFill>
                  <a:srgbClr val="1A2A6C"/>
                </a:solidFill>
                <a:latin typeface="Trebuchet MS" pitchFamily="34" charset="0"/>
                <a:ea typeface="Trebuchet MS" pitchFamily="34" charset="-122"/>
                <a:cs typeface="Trebuchet MS" pitchFamily="34" charset="-120"/>
              </a:rPr>
              <a:t>Impact</a:t>
            </a:r>
            <a:endParaRPr lang="en-US" sz="3400" dirty="0"/>
          </a:p>
        </p:txBody>
      </p:sp>
      <p:sp>
        <p:nvSpPr>
          <p:cNvPr id="4" name="Text 2"/>
          <p:cNvSpPr/>
          <p:nvPr/>
        </p:nvSpPr>
        <p:spPr>
          <a:xfrm>
            <a:off x="713232" y="1371600"/>
            <a:ext cx="10881360" cy="502920"/>
          </a:xfrm>
          <a:prstGeom prst="rect">
            <a:avLst/>
          </a:prstGeom>
          <a:noFill/>
          <a:ln/>
        </p:spPr>
        <p:txBody>
          <a:bodyPr wrap="square" rtlCol="0" anchor="ctr"/>
          <a:lstStyle/>
          <a:p>
            <a:pPr indent="0" marL="0">
              <a:buNone/>
            </a:pPr>
            <a:r>
              <a:rPr lang="en-US" sz="1700" i="1" dirty="0">
                <a:solidFill>
                  <a:srgbClr val="0072CE"/>
                </a:solidFill>
                <a:latin typeface="Calibri" pitchFamily="34" charset="0"/>
                <a:ea typeface="Calibri" pitchFamily="34" charset="-122"/>
                <a:cs typeface="Calibri" pitchFamily="34" charset="-120"/>
              </a:rPr>
              <a:t>Dincolo de cifre — condiții mai bune de îngrijire</a:t>
            </a:r>
            <a:endParaRPr lang="en-US" sz="1700" dirty="0"/>
          </a:p>
        </p:txBody>
      </p:sp>
      <p:sp>
        <p:nvSpPr>
          <p:cNvPr id="5" name="Shape 3"/>
          <p:cNvSpPr/>
          <p:nvPr/>
        </p:nvSpPr>
        <p:spPr>
          <a:xfrm>
            <a:off x="685800" y="2148840"/>
            <a:ext cx="3393338" cy="1828800"/>
          </a:xfrm>
          <a:prstGeom prst="rect">
            <a:avLst/>
          </a:prstGeom>
          <a:solidFill>
            <a:srgbClr val="F6F8FA"/>
          </a:solidFill>
          <a:ln/>
          <a:effectLst>
            <a:outerShdw sx="100000" sy="100000" kx="0" ky="0" algn="bl" rotWithShape="0" blurRad="101600" dist="25400" dir="8100000">
              <a:srgbClr val="000000">
                <a:alpha val="12000"/>
              </a:srgbClr>
            </a:outerShdw>
          </a:effectLst>
        </p:spPr>
      </p:sp>
      <p:sp>
        <p:nvSpPr>
          <p:cNvPr id="6" name="Shape 4"/>
          <p:cNvSpPr/>
          <p:nvPr/>
        </p:nvSpPr>
        <p:spPr>
          <a:xfrm>
            <a:off x="685800" y="2148840"/>
            <a:ext cx="3393338" cy="118872"/>
          </a:xfrm>
          <a:prstGeom prst="rect">
            <a:avLst/>
          </a:prstGeom>
          <a:solidFill>
            <a:srgbClr val="0072CE"/>
          </a:solidFill>
          <a:ln/>
        </p:spPr>
      </p:sp>
      <p:sp>
        <p:nvSpPr>
          <p:cNvPr id="7" name="Text 5"/>
          <p:cNvSpPr/>
          <p:nvPr/>
        </p:nvSpPr>
        <p:spPr>
          <a:xfrm>
            <a:off x="685800" y="2532888"/>
            <a:ext cx="3393338" cy="777240"/>
          </a:xfrm>
          <a:prstGeom prst="rect">
            <a:avLst/>
          </a:prstGeom>
          <a:noFill/>
          <a:ln/>
        </p:spPr>
        <p:txBody>
          <a:bodyPr wrap="square" lIns="0" tIns="0" rIns="0" bIns="0" rtlCol="0" anchor="ctr"/>
          <a:lstStyle/>
          <a:p>
            <a:pPr algn="ctr" indent="0" marL="0">
              <a:buNone/>
            </a:pPr>
            <a:r>
              <a:rPr lang="en-US" sz="3800" b="1" dirty="0">
                <a:solidFill>
                  <a:srgbClr val="1A2A6C"/>
                </a:solidFill>
                <a:latin typeface="Trebuchet MS" pitchFamily="34" charset="0"/>
                <a:ea typeface="Trebuchet MS" pitchFamily="34" charset="-122"/>
                <a:cs typeface="Trebuchet MS" pitchFamily="34" charset="-120"/>
              </a:rPr>
              <a:t>202</a:t>
            </a:r>
            <a:endParaRPr lang="en-US" sz="3800" dirty="0"/>
          </a:p>
        </p:txBody>
      </p:sp>
      <p:sp>
        <p:nvSpPr>
          <p:cNvPr id="8" name="Text 6"/>
          <p:cNvSpPr/>
          <p:nvPr/>
        </p:nvSpPr>
        <p:spPr>
          <a:xfrm>
            <a:off x="795528" y="3374136"/>
            <a:ext cx="3173882" cy="530352"/>
          </a:xfrm>
          <a:prstGeom prst="rect">
            <a:avLst/>
          </a:prstGeom>
          <a:noFill/>
          <a:ln/>
        </p:spPr>
        <p:txBody>
          <a:bodyPr wrap="square" lIns="0" tIns="0" rIns="0" bIns="0" rtlCol="0" anchor="t"/>
          <a:lstStyle/>
          <a:p>
            <a:pPr algn="ctr" indent="0" marL="0">
              <a:buNone/>
            </a:pPr>
            <a:r>
              <a:rPr lang="en-US" sz="1250" dirty="0">
                <a:solidFill>
                  <a:srgbClr val="5B6B7B"/>
                </a:solidFill>
                <a:latin typeface="Calibri" pitchFamily="34" charset="0"/>
                <a:ea typeface="Calibri" pitchFamily="34" charset="-122"/>
                <a:cs typeface="Calibri" pitchFamily="34" charset="-120"/>
              </a:rPr>
              <a:t>echipamente instalate</a:t>
            </a:r>
            <a:endParaRPr lang="en-US" sz="1250" dirty="0"/>
          </a:p>
        </p:txBody>
      </p:sp>
      <p:sp>
        <p:nvSpPr>
          <p:cNvPr id="9" name="Shape 7"/>
          <p:cNvSpPr/>
          <p:nvPr/>
        </p:nvSpPr>
        <p:spPr>
          <a:xfrm>
            <a:off x="4399178" y="2148840"/>
            <a:ext cx="3393338" cy="1828800"/>
          </a:xfrm>
          <a:prstGeom prst="rect">
            <a:avLst/>
          </a:prstGeom>
          <a:solidFill>
            <a:srgbClr val="F6F8FA"/>
          </a:solidFill>
          <a:ln/>
          <a:effectLst>
            <a:outerShdw sx="100000" sy="100000" kx="0" ky="0" algn="bl" rotWithShape="0" blurRad="101600" dist="25400" dir="8100000">
              <a:srgbClr val="000000">
                <a:alpha val="12000"/>
              </a:srgbClr>
            </a:outerShdw>
          </a:effectLst>
        </p:spPr>
      </p:sp>
      <p:sp>
        <p:nvSpPr>
          <p:cNvPr id="10" name="Shape 8"/>
          <p:cNvSpPr/>
          <p:nvPr/>
        </p:nvSpPr>
        <p:spPr>
          <a:xfrm>
            <a:off x="4399178" y="2148840"/>
            <a:ext cx="3393338" cy="118872"/>
          </a:xfrm>
          <a:prstGeom prst="rect">
            <a:avLst/>
          </a:prstGeom>
          <a:solidFill>
            <a:srgbClr val="1A2A6C"/>
          </a:solidFill>
          <a:ln/>
        </p:spPr>
      </p:sp>
      <p:sp>
        <p:nvSpPr>
          <p:cNvPr id="11" name="Text 9"/>
          <p:cNvSpPr/>
          <p:nvPr/>
        </p:nvSpPr>
        <p:spPr>
          <a:xfrm>
            <a:off x="4399178" y="2532888"/>
            <a:ext cx="3393338" cy="777240"/>
          </a:xfrm>
          <a:prstGeom prst="rect">
            <a:avLst/>
          </a:prstGeom>
          <a:noFill/>
          <a:ln/>
        </p:spPr>
        <p:txBody>
          <a:bodyPr wrap="square" lIns="0" tIns="0" rIns="0" bIns="0" rtlCol="0" anchor="ctr"/>
          <a:lstStyle/>
          <a:p>
            <a:pPr algn="ctr" indent="0" marL="0">
              <a:buNone/>
            </a:pPr>
            <a:r>
              <a:rPr lang="en-US" sz="3800" b="1" dirty="0">
                <a:solidFill>
                  <a:srgbClr val="1A2A6C"/>
                </a:solidFill>
                <a:latin typeface="Trebuchet MS" pitchFamily="34" charset="0"/>
                <a:ea typeface="Trebuchet MS" pitchFamily="34" charset="-122"/>
                <a:cs typeface="Trebuchet MS" pitchFamily="34" charset="-120"/>
              </a:rPr>
              <a:t>1</a:t>
            </a:r>
            <a:endParaRPr lang="en-US" sz="3800" dirty="0"/>
          </a:p>
        </p:txBody>
      </p:sp>
      <p:sp>
        <p:nvSpPr>
          <p:cNvPr id="12" name="Text 10"/>
          <p:cNvSpPr/>
          <p:nvPr/>
        </p:nvSpPr>
        <p:spPr>
          <a:xfrm>
            <a:off x="4508906" y="3374136"/>
            <a:ext cx="3173882" cy="530352"/>
          </a:xfrm>
          <a:prstGeom prst="rect">
            <a:avLst/>
          </a:prstGeom>
          <a:noFill/>
          <a:ln/>
        </p:spPr>
        <p:txBody>
          <a:bodyPr wrap="square" lIns="0" tIns="0" rIns="0" bIns="0" rtlCol="0" anchor="t"/>
          <a:lstStyle/>
          <a:p>
            <a:pPr algn="ctr" indent="0" marL="0">
              <a:buNone/>
            </a:pPr>
            <a:r>
              <a:rPr lang="en-US" sz="1250" dirty="0">
                <a:solidFill>
                  <a:srgbClr val="5B6B7B"/>
                </a:solidFill>
                <a:latin typeface="Calibri" pitchFamily="34" charset="0"/>
                <a:ea typeface="Calibri" pitchFamily="34" charset="-122"/>
                <a:cs typeface="Calibri" pitchFamily="34" charset="-120"/>
              </a:rPr>
              <a:t>spital strategic susținut</a:t>
            </a:r>
            <a:endParaRPr lang="en-US" sz="1250" dirty="0"/>
          </a:p>
        </p:txBody>
      </p:sp>
      <p:sp>
        <p:nvSpPr>
          <p:cNvPr id="13" name="Shape 11"/>
          <p:cNvSpPr/>
          <p:nvPr/>
        </p:nvSpPr>
        <p:spPr>
          <a:xfrm>
            <a:off x="8112557" y="2148840"/>
            <a:ext cx="3393338" cy="1828800"/>
          </a:xfrm>
          <a:prstGeom prst="rect">
            <a:avLst/>
          </a:prstGeom>
          <a:solidFill>
            <a:srgbClr val="F6F8FA"/>
          </a:solidFill>
          <a:ln/>
          <a:effectLst>
            <a:outerShdw sx="100000" sy="100000" kx="0" ky="0" algn="bl" rotWithShape="0" blurRad="101600" dist="25400" dir="8100000">
              <a:srgbClr val="000000">
                <a:alpha val="12000"/>
              </a:srgbClr>
            </a:outerShdw>
          </a:effectLst>
        </p:spPr>
      </p:sp>
      <p:sp>
        <p:nvSpPr>
          <p:cNvPr id="14" name="Shape 12"/>
          <p:cNvSpPr/>
          <p:nvPr/>
        </p:nvSpPr>
        <p:spPr>
          <a:xfrm>
            <a:off x="8112557" y="2148840"/>
            <a:ext cx="3393338" cy="118872"/>
          </a:xfrm>
          <a:prstGeom prst="rect">
            <a:avLst/>
          </a:prstGeom>
          <a:solidFill>
            <a:srgbClr val="7AC143"/>
          </a:solidFill>
          <a:ln/>
        </p:spPr>
      </p:sp>
      <p:sp>
        <p:nvSpPr>
          <p:cNvPr id="15" name="Text 13"/>
          <p:cNvSpPr/>
          <p:nvPr/>
        </p:nvSpPr>
        <p:spPr>
          <a:xfrm>
            <a:off x="8112557" y="2532888"/>
            <a:ext cx="3393338" cy="777240"/>
          </a:xfrm>
          <a:prstGeom prst="rect">
            <a:avLst/>
          </a:prstGeom>
          <a:noFill/>
          <a:ln/>
        </p:spPr>
        <p:txBody>
          <a:bodyPr wrap="square" lIns="0" tIns="0" rIns="0" bIns="0" rtlCol="0" anchor="ctr"/>
          <a:lstStyle/>
          <a:p>
            <a:pPr algn="ctr" indent="0" marL="0">
              <a:buNone/>
            </a:pPr>
            <a:r>
              <a:rPr lang="en-US" sz="3800" b="1" dirty="0">
                <a:solidFill>
                  <a:srgbClr val="1A2A6C"/>
                </a:solidFill>
                <a:latin typeface="Trebuchet MS" pitchFamily="34" charset="0"/>
                <a:ea typeface="Trebuchet MS" pitchFamily="34" charset="-122"/>
                <a:cs typeface="Trebuchet MS" pitchFamily="34" charset="-120"/>
              </a:rPr>
              <a:t>23.000+</a:t>
            </a:r>
            <a:endParaRPr lang="en-US" sz="3800" dirty="0"/>
          </a:p>
        </p:txBody>
      </p:sp>
      <p:sp>
        <p:nvSpPr>
          <p:cNvPr id="16" name="Text 14"/>
          <p:cNvSpPr/>
          <p:nvPr/>
        </p:nvSpPr>
        <p:spPr>
          <a:xfrm>
            <a:off x="8222285" y="3374136"/>
            <a:ext cx="3173882" cy="530352"/>
          </a:xfrm>
          <a:prstGeom prst="rect">
            <a:avLst/>
          </a:prstGeom>
          <a:noFill/>
          <a:ln/>
        </p:spPr>
        <p:txBody>
          <a:bodyPr wrap="square" lIns="0" tIns="0" rIns="0" bIns="0" rtlCol="0" anchor="t"/>
          <a:lstStyle/>
          <a:p>
            <a:pPr algn="ctr" indent="0" marL="0">
              <a:buNone/>
            </a:pPr>
            <a:r>
              <a:rPr lang="en-US" sz="1250" dirty="0">
                <a:solidFill>
                  <a:srgbClr val="5B6B7B"/>
                </a:solidFill>
                <a:latin typeface="Calibri" pitchFamily="34" charset="0"/>
                <a:ea typeface="Calibri" pitchFamily="34" charset="-122"/>
                <a:cs typeface="Calibri" pitchFamily="34" charset="-120"/>
              </a:rPr>
              <a:t>pacienți / an indirect</a:t>
            </a:r>
            <a:endParaRPr lang="en-US" sz="1250" dirty="0"/>
          </a:p>
        </p:txBody>
      </p:sp>
      <p:sp>
        <p:nvSpPr>
          <p:cNvPr id="17" name="Text 15"/>
          <p:cNvSpPr/>
          <p:nvPr/>
        </p:nvSpPr>
        <p:spPr>
          <a:xfrm>
            <a:off x="685800" y="4434840"/>
            <a:ext cx="10881360" cy="1645920"/>
          </a:xfrm>
          <a:prstGeom prst="rect">
            <a:avLst/>
          </a:prstGeom>
          <a:noFill/>
          <a:ln/>
        </p:spPr>
        <p:txBody>
          <a:bodyPr wrap="square" rtlCol="0" anchor="t"/>
          <a:lstStyle/>
          <a:p>
            <a:pPr indent="0" marL="0">
              <a:lnSpc>
                <a:spcPct val="120000"/>
              </a:lnSpc>
              <a:buNone/>
            </a:pPr>
            <a:r>
              <a:rPr lang="en-US" sz="1600" dirty="0">
                <a:solidFill>
                  <a:srgbClr val="222C37"/>
                </a:solidFill>
                <a:latin typeface="Calibri" pitchFamily="34" charset="0"/>
                <a:ea typeface="Calibri" pitchFamily="34" charset="-122"/>
                <a:cs typeface="Calibri" pitchFamily="34" charset="-120"/>
              </a:rPr>
              <a:t>Fiecare echipament instalat contribuie la crearea unui mediu mai sigur pentru pacienți și personal medical, susținând desfășurarea activităților în condiții moderne și conforme standardelor actuale. Proiectul sprijină indirect și sutele de cadre medicale și personalul auxiliar al spitalului.</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256032" cy="6858000"/>
          </a:xfrm>
          <a:prstGeom prst="rect">
            <a:avLst/>
          </a:prstGeom>
          <a:solidFill>
            <a:srgbClr val="0072CE"/>
          </a:solidFill>
          <a:ln/>
        </p:spPr>
      </p:sp>
      <p:sp>
        <p:nvSpPr>
          <p:cNvPr id="3" name="Text 1"/>
          <p:cNvSpPr/>
          <p:nvPr/>
        </p:nvSpPr>
        <p:spPr>
          <a:xfrm>
            <a:off x="685800" y="502920"/>
            <a:ext cx="10881360" cy="868680"/>
          </a:xfrm>
          <a:prstGeom prst="rect">
            <a:avLst/>
          </a:prstGeom>
          <a:noFill/>
          <a:ln/>
        </p:spPr>
        <p:txBody>
          <a:bodyPr wrap="square" rtlCol="0" anchor="ctr"/>
          <a:lstStyle/>
          <a:p>
            <a:pPr indent="0" marL="0">
              <a:buNone/>
            </a:pPr>
            <a:r>
              <a:rPr lang="en-US" sz="3400" b="1" dirty="0">
                <a:solidFill>
                  <a:srgbClr val="1A2A6C"/>
                </a:solidFill>
                <a:latin typeface="Trebuchet MS" pitchFamily="34" charset="0"/>
                <a:ea typeface="Trebuchet MS" pitchFamily="34" charset="-122"/>
                <a:cs typeface="Trebuchet MS" pitchFamily="34" charset="-120"/>
              </a:rPr>
              <a:t>Parteneriat pentru comunitate</a:t>
            </a:r>
            <a:endParaRPr lang="en-US" sz="3400" dirty="0"/>
          </a:p>
        </p:txBody>
      </p:sp>
      <p:sp>
        <p:nvSpPr>
          <p:cNvPr id="4" name="Text 2"/>
          <p:cNvSpPr/>
          <p:nvPr/>
        </p:nvSpPr>
        <p:spPr>
          <a:xfrm>
            <a:off x="713232" y="1371600"/>
            <a:ext cx="10881360" cy="502920"/>
          </a:xfrm>
          <a:prstGeom prst="rect">
            <a:avLst/>
          </a:prstGeom>
          <a:noFill/>
          <a:ln/>
        </p:spPr>
        <p:txBody>
          <a:bodyPr wrap="square" rtlCol="0" anchor="ctr"/>
          <a:lstStyle/>
          <a:p>
            <a:pPr indent="0" marL="0">
              <a:buNone/>
            </a:pPr>
            <a:r>
              <a:rPr lang="en-US" sz="1700" i="1" dirty="0">
                <a:solidFill>
                  <a:srgbClr val="0072CE"/>
                </a:solidFill>
                <a:latin typeface="Calibri" pitchFamily="34" charset="0"/>
                <a:ea typeface="Calibri" pitchFamily="34" charset="-122"/>
                <a:cs typeface="Calibri" pitchFamily="34" charset="-120"/>
              </a:rPr>
              <a:t>Valori comune: implicare, responsabilitate, impact real</a:t>
            </a:r>
            <a:endParaRPr lang="en-US" sz="1700" dirty="0"/>
          </a:p>
        </p:txBody>
      </p:sp>
      <p:sp>
        <p:nvSpPr>
          <p:cNvPr id="5" name="Shape 3"/>
          <p:cNvSpPr/>
          <p:nvPr/>
        </p:nvSpPr>
        <p:spPr>
          <a:xfrm>
            <a:off x="685800" y="2194560"/>
            <a:ext cx="3474720" cy="3108960"/>
          </a:xfrm>
          <a:prstGeom prst="rect">
            <a:avLst/>
          </a:prstGeom>
          <a:solidFill>
            <a:srgbClr val="F6F8FA"/>
          </a:solidFill>
          <a:ln/>
          <a:effectLst>
            <a:outerShdw sx="100000" sy="100000" kx="0" ky="0" algn="bl" rotWithShape="0" blurRad="101600" dist="25400" dir="8100000">
              <a:srgbClr val="000000">
                <a:alpha val="12000"/>
              </a:srgbClr>
            </a:outerShdw>
          </a:effectLst>
        </p:spPr>
      </p:sp>
      <p:sp>
        <p:nvSpPr>
          <p:cNvPr id="6" name="Shape 4"/>
          <p:cNvSpPr/>
          <p:nvPr/>
        </p:nvSpPr>
        <p:spPr>
          <a:xfrm>
            <a:off x="685800" y="2194560"/>
            <a:ext cx="3474720" cy="128016"/>
          </a:xfrm>
          <a:prstGeom prst="rect">
            <a:avLst/>
          </a:prstGeom>
          <a:solidFill>
            <a:srgbClr val="0072CE"/>
          </a:solidFill>
          <a:ln/>
        </p:spPr>
      </p:sp>
      <p:sp>
        <p:nvSpPr>
          <p:cNvPr id="7" name="Text 5"/>
          <p:cNvSpPr/>
          <p:nvPr/>
        </p:nvSpPr>
        <p:spPr>
          <a:xfrm>
            <a:off x="960120" y="2514600"/>
            <a:ext cx="2926080" cy="914400"/>
          </a:xfrm>
          <a:prstGeom prst="rect">
            <a:avLst/>
          </a:prstGeom>
          <a:noFill/>
          <a:ln/>
        </p:spPr>
        <p:txBody>
          <a:bodyPr wrap="square" lIns="0" tIns="0" rIns="0" bIns="0" rtlCol="0" anchor="t"/>
          <a:lstStyle/>
          <a:p>
            <a:pPr indent="0" marL="0">
              <a:buNone/>
            </a:pPr>
            <a:r>
              <a:rPr lang="en-US" sz="1700" b="1" dirty="0">
                <a:solidFill>
                  <a:srgbClr val="1A2A6C"/>
                </a:solidFill>
                <a:latin typeface="Trebuchet MS" pitchFamily="34" charset="0"/>
                <a:ea typeface="Trebuchet MS" pitchFamily="34" charset="-122"/>
                <a:cs typeface="Trebuchet MS" pitchFamily="34" charset="-120"/>
              </a:rPr>
              <a:t>Mediu privat + instituții publice</a:t>
            </a:r>
            <a:endParaRPr lang="en-US" sz="1700" dirty="0"/>
          </a:p>
        </p:txBody>
      </p:sp>
      <p:sp>
        <p:nvSpPr>
          <p:cNvPr id="8" name="Text 6"/>
          <p:cNvSpPr/>
          <p:nvPr/>
        </p:nvSpPr>
        <p:spPr>
          <a:xfrm>
            <a:off x="960120" y="3520440"/>
            <a:ext cx="2926080" cy="1645920"/>
          </a:xfrm>
          <a:prstGeom prst="rect">
            <a:avLst/>
          </a:prstGeom>
          <a:noFill/>
          <a:ln/>
        </p:spPr>
        <p:txBody>
          <a:bodyPr wrap="square" lIns="0" tIns="0" rIns="0" bIns="0" rtlCol="0" anchor="t"/>
          <a:lstStyle/>
          <a:p>
            <a:pPr indent="0" marL="0">
              <a:lnSpc>
                <a:spcPct val="110000"/>
              </a:lnSpc>
              <a:buNone/>
            </a:pPr>
            <a:r>
              <a:rPr lang="en-US" sz="1400" dirty="0">
                <a:solidFill>
                  <a:srgbClr val="5B6B7B"/>
                </a:solidFill>
                <a:latin typeface="Calibri" pitchFamily="34" charset="0"/>
                <a:ea typeface="Calibri" pitchFamily="34" charset="-122"/>
                <a:cs typeface="Calibri" pitchFamily="34" charset="-120"/>
              </a:rPr>
              <a:t>Colaborarea generează soluții concrete pentru nevoi reale, cu beneficii pe termen lung.</a:t>
            </a:r>
            <a:endParaRPr lang="en-US" sz="1400" dirty="0"/>
          </a:p>
        </p:txBody>
      </p:sp>
      <p:sp>
        <p:nvSpPr>
          <p:cNvPr id="9" name="Shape 7"/>
          <p:cNvSpPr/>
          <p:nvPr/>
        </p:nvSpPr>
        <p:spPr>
          <a:xfrm>
            <a:off x="4407408" y="2194560"/>
            <a:ext cx="3474720" cy="3108960"/>
          </a:xfrm>
          <a:prstGeom prst="rect">
            <a:avLst/>
          </a:prstGeom>
          <a:solidFill>
            <a:srgbClr val="F6F8FA"/>
          </a:solidFill>
          <a:ln/>
          <a:effectLst>
            <a:outerShdw sx="100000" sy="100000" kx="0" ky="0" algn="bl" rotWithShape="0" blurRad="101600" dist="25400" dir="8100000">
              <a:srgbClr val="000000">
                <a:alpha val="12000"/>
              </a:srgbClr>
            </a:outerShdw>
          </a:effectLst>
        </p:spPr>
      </p:sp>
      <p:sp>
        <p:nvSpPr>
          <p:cNvPr id="10" name="Shape 8"/>
          <p:cNvSpPr/>
          <p:nvPr/>
        </p:nvSpPr>
        <p:spPr>
          <a:xfrm>
            <a:off x="4407408" y="2194560"/>
            <a:ext cx="3474720" cy="128016"/>
          </a:xfrm>
          <a:prstGeom prst="rect">
            <a:avLst/>
          </a:prstGeom>
          <a:solidFill>
            <a:srgbClr val="7AC143"/>
          </a:solidFill>
          <a:ln/>
        </p:spPr>
      </p:sp>
      <p:sp>
        <p:nvSpPr>
          <p:cNvPr id="11" name="Text 9"/>
          <p:cNvSpPr/>
          <p:nvPr/>
        </p:nvSpPr>
        <p:spPr>
          <a:xfrm>
            <a:off x="4681728" y="2514600"/>
            <a:ext cx="2926080" cy="914400"/>
          </a:xfrm>
          <a:prstGeom prst="rect">
            <a:avLst/>
          </a:prstGeom>
          <a:noFill/>
          <a:ln/>
        </p:spPr>
        <p:txBody>
          <a:bodyPr wrap="square" lIns="0" tIns="0" rIns="0" bIns="0" rtlCol="0" anchor="t"/>
          <a:lstStyle/>
          <a:p>
            <a:pPr indent="0" marL="0">
              <a:buNone/>
            </a:pPr>
            <a:r>
              <a:rPr lang="en-US" sz="1700" b="1" dirty="0">
                <a:solidFill>
                  <a:srgbClr val="1A2A6C"/>
                </a:solidFill>
                <a:latin typeface="Trebuchet MS" pitchFamily="34" charset="0"/>
                <a:ea typeface="Trebuchet MS" pitchFamily="34" charset="-122"/>
                <a:cs typeface="Trebuchet MS" pitchFamily="34" charset="-120"/>
              </a:rPr>
              <a:t>Sănătatea — domeniu strategic</a:t>
            </a:r>
            <a:endParaRPr lang="en-US" sz="1700" dirty="0"/>
          </a:p>
        </p:txBody>
      </p:sp>
      <p:sp>
        <p:nvSpPr>
          <p:cNvPr id="12" name="Text 10"/>
          <p:cNvSpPr/>
          <p:nvPr/>
        </p:nvSpPr>
        <p:spPr>
          <a:xfrm>
            <a:off x="4681728" y="3520440"/>
            <a:ext cx="2926080" cy="1645920"/>
          </a:xfrm>
          <a:prstGeom prst="rect">
            <a:avLst/>
          </a:prstGeom>
          <a:noFill/>
          <a:ln/>
        </p:spPr>
        <p:txBody>
          <a:bodyPr wrap="square" lIns="0" tIns="0" rIns="0" bIns="0" rtlCol="0" anchor="t"/>
          <a:lstStyle/>
          <a:p>
            <a:pPr indent="0" marL="0">
              <a:lnSpc>
                <a:spcPct val="110000"/>
              </a:lnSpc>
              <a:buNone/>
            </a:pPr>
            <a:r>
              <a:rPr lang="en-US" sz="1400" dirty="0">
                <a:solidFill>
                  <a:srgbClr val="5B6B7B"/>
                </a:solidFill>
                <a:latin typeface="Calibri" pitchFamily="34" charset="0"/>
                <a:ea typeface="Calibri" pitchFamily="34" charset="-122"/>
                <a:cs typeface="Calibri" pitchFamily="34" charset="-120"/>
              </a:rPr>
              <a:t>Alături de educație, cultură și sport, sănătatea este o direcție-cheie de intervenție Tinmar.</a:t>
            </a:r>
            <a:endParaRPr lang="en-US" sz="1400" dirty="0"/>
          </a:p>
        </p:txBody>
      </p:sp>
      <p:sp>
        <p:nvSpPr>
          <p:cNvPr id="13" name="Shape 11"/>
          <p:cNvSpPr/>
          <p:nvPr/>
        </p:nvSpPr>
        <p:spPr>
          <a:xfrm>
            <a:off x="8129016" y="2194560"/>
            <a:ext cx="3474720" cy="3108960"/>
          </a:xfrm>
          <a:prstGeom prst="rect">
            <a:avLst/>
          </a:prstGeom>
          <a:solidFill>
            <a:srgbClr val="F6F8FA"/>
          </a:solidFill>
          <a:ln/>
          <a:effectLst>
            <a:outerShdw sx="100000" sy="100000" kx="0" ky="0" algn="bl" rotWithShape="0" blurRad="101600" dist="25400" dir="8100000">
              <a:srgbClr val="000000">
                <a:alpha val="12000"/>
              </a:srgbClr>
            </a:outerShdw>
          </a:effectLst>
        </p:spPr>
      </p:sp>
      <p:sp>
        <p:nvSpPr>
          <p:cNvPr id="14" name="Shape 12"/>
          <p:cNvSpPr/>
          <p:nvPr/>
        </p:nvSpPr>
        <p:spPr>
          <a:xfrm>
            <a:off x="8129016" y="2194560"/>
            <a:ext cx="3474720" cy="128016"/>
          </a:xfrm>
          <a:prstGeom prst="rect">
            <a:avLst/>
          </a:prstGeom>
          <a:solidFill>
            <a:srgbClr val="1A2A6C"/>
          </a:solidFill>
          <a:ln/>
        </p:spPr>
      </p:sp>
      <p:sp>
        <p:nvSpPr>
          <p:cNvPr id="15" name="Text 13"/>
          <p:cNvSpPr/>
          <p:nvPr/>
        </p:nvSpPr>
        <p:spPr>
          <a:xfrm>
            <a:off x="8403336" y="2514600"/>
            <a:ext cx="2926080" cy="914400"/>
          </a:xfrm>
          <a:prstGeom prst="rect">
            <a:avLst/>
          </a:prstGeom>
          <a:noFill/>
          <a:ln/>
        </p:spPr>
        <p:txBody>
          <a:bodyPr wrap="square" lIns="0" tIns="0" rIns="0" bIns="0" rtlCol="0" anchor="t"/>
          <a:lstStyle/>
          <a:p>
            <a:pPr indent="0" marL="0">
              <a:buNone/>
            </a:pPr>
            <a:r>
              <a:rPr lang="en-US" sz="1700" b="1" dirty="0">
                <a:solidFill>
                  <a:srgbClr val="1A2A6C"/>
                </a:solidFill>
                <a:latin typeface="Trebuchet MS" pitchFamily="34" charset="0"/>
                <a:ea typeface="Trebuchet MS" pitchFamily="34" charset="-122"/>
                <a:cs typeface="Trebuchet MS" pitchFamily="34" charset="-120"/>
              </a:rPr>
              <a:t>Infrastructură esențială</a:t>
            </a:r>
            <a:endParaRPr lang="en-US" sz="1700" dirty="0"/>
          </a:p>
        </p:txBody>
      </p:sp>
      <p:sp>
        <p:nvSpPr>
          <p:cNvPr id="16" name="Text 14"/>
          <p:cNvSpPr/>
          <p:nvPr/>
        </p:nvSpPr>
        <p:spPr>
          <a:xfrm>
            <a:off x="8403336" y="3520440"/>
            <a:ext cx="2926080" cy="1645920"/>
          </a:xfrm>
          <a:prstGeom prst="rect">
            <a:avLst/>
          </a:prstGeom>
          <a:noFill/>
          <a:ln/>
        </p:spPr>
        <p:txBody>
          <a:bodyPr wrap="square" lIns="0" tIns="0" rIns="0" bIns="0" rtlCol="0" anchor="t"/>
          <a:lstStyle/>
          <a:p>
            <a:pPr indent="0" marL="0">
              <a:lnSpc>
                <a:spcPct val="110000"/>
              </a:lnSpc>
              <a:buNone/>
            </a:pPr>
            <a:r>
              <a:rPr lang="en-US" sz="1400" dirty="0">
                <a:solidFill>
                  <a:srgbClr val="5B6B7B"/>
                </a:solidFill>
                <a:latin typeface="Calibri" pitchFamily="34" charset="0"/>
                <a:ea typeface="Calibri" pitchFamily="34" charset="-122"/>
                <a:cs typeface="Calibri" pitchFamily="34" charset="-120"/>
              </a:rPr>
              <a:t>Investiția în sănătate nu înseamnă doar tehnologie medicală, ci și infrastructura zilnică a spitalelor.</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2A6C"/>
        </a:solidFill>
      </p:bgPr>
    </p:bg>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072CE"/>
          </a:solidFill>
          <a:ln/>
        </p:spPr>
      </p:sp>
      <p:sp>
        <p:nvSpPr>
          <p:cNvPr id="3" name="Shape 1"/>
          <p:cNvSpPr/>
          <p:nvPr/>
        </p:nvSpPr>
        <p:spPr>
          <a:xfrm>
            <a:off x="0" y="6446520"/>
            <a:ext cx="12191695" cy="411480"/>
          </a:xfrm>
          <a:prstGeom prst="rect">
            <a:avLst/>
          </a:prstGeom>
          <a:solidFill>
            <a:srgbClr val="0072CE"/>
          </a:solidFill>
          <a:ln/>
        </p:spPr>
      </p:sp>
      <p:sp>
        <p:nvSpPr>
          <p:cNvPr id="4" name="Text 2"/>
          <p:cNvSpPr/>
          <p:nvPr/>
        </p:nvSpPr>
        <p:spPr>
          <a:xfrm>
            <a:off x="914400" y="1828800"/>
            <a:ext cx="10332720" cy="2194560"/>
          </a:xfrm>
          <a:prstGeom prst="rect">
            <a:avLst/>
          </a:prstGeom>
          <a:noFill/>
          <a:ln/>
        </p:spPr>
        <p:txBody>
          <a:bodyPr wrap="square" rtlCol="0" anchor="ctr"/>
          <a:lstStyle/>
          <a:p>
            <a:pPr algn="ctr" indent="0" marL="0">
              <a:spcAft>
                <a:spcPts val="800"/>
              </a:spcAft>
              <a:buNone/>
            </a:pPr>
            <a:r>
              <a:rPr lang="en-US" sz="3000" b="1" dirty="0">
                <a:solidFill>
                  <a:srgbClr val="FFFFFF"/>
                </a:solidFill>
                <a:latin typeface="Trebuchet MS" pitchFamily="34" charset="0"/>
                <a:ea typeface="Trebuchet MS" pitchFamily="34" charset="-122"/>
                <a:cs typeface="Trebuchet MS" pitchFamily="34" charset="-120"/>
              </a:rPr>
              <a:t>202 frigidere.
</a:t>
            </a:r>
            <a:endParaRPr lang="en-US" sz="3000" dirty="0"/>
          </a:p>
          <a:p>
            <a:pPr algn="ctr" indent="0" marL="0">
              <a:spcAft>
                <a:spcPts val="800"/>
              </a:spcAft>
              <a:buNone/>
            </a:pPr>
            <a:r>
              <a:rPr lang="en-US" sz="3000" b="1" dirty="0">
                <a:solidFill>
                  <a:srgbClr val="FFFFFF"/>
                </a:solidFill>
                <a:latin typeface="Trebuchet MS" pitchFamily="34" charset="0"/>
                <a:ea typeface="Trebuchet MS" pitchFamily="34" charset="-122"/>
                <a:cs typeface="Trebuchet MS" pitchFamily="34" charset="-120"/>
              </a:rPr>
              <a:t>Un spital de referință.
</a:t>
            </a:r>
            <a:endParaRPr lang="en-US" sz="3000" dirty="0"/>
          </a:p>
          <a:p>
            <a:pPr algn="ctr" indent="0" marL="0">
              <a:spcAft>
                <a:spcPts val="800"/>
              </a:spcAft>
              <a:buNone/>
            </a:pPr>
            <a:r>
              <a:rPr lang="en-US" sz="3000" b="1" dirty="0">
                <a:solidFill>
                  <a:srgbClr val="FFFFFF"/>
                </a:solidFill>
                <a:latin typeface="Trebuchet MS" pitchFamily="34" charset="0"/>
                <a:ea typeface="Trebuchet MS" pitchFamily="34" charset="-122"/>
                <a:cs typeface="Trebuchet MS" pitchFamily="34" charset="-120"/>
              </a:rPr>
              <a:t>Mii de pacienți cu condiții mai bune.
</a:t>
            </a:r>
            <a:endParaRPr lang="en-US" sz="3000" dirty="0"/>
          </a:p>
        </p:txBody>
      </p:sp>
      <p:sp>
        <p:nvSpPr>
          <p:cNvPr id="5" name="Text 3"/>
          <p:cNvSpPr/>
          <p:nvPr/>
        </p:nvSpPr>
        <p:spPr>
          <a:xfrm>
            <a:off x="914400" y="4206240"/>
            <a:ext cx="10332720" cy="731520"/>
          </a:xfrm>
          <a:prstGeom prst="rect">
            <a:avLst/>
          </a:prstGeom>
          <a:noFill/>
          <a:ln/>
        </p:spPr>
        <p:txBody>
          <a:bodyPr wrap="square" rtlCol="0" anchor="ctr"/>
          <a:lstStyle/>
          <a:p>
            <a:pPr algn="ctr" indent="0" marL="0">
              <a:buNone/>
            </a:pPr>
            <a:r>
              <a:rPr lang="en-US" sz="2200" i="1" dirty="0">
                <a:solidFill>
                  <a:srgbClr val="C3D928"/>
                </a:solidFill>
                <a:latin typeface="Calibri" pitchFamily="34" charset="0"/>
                <a:ea typeface="Calibri" pitchFamily="34" charset="-122"/>
                <a:cs typeface="Calibri" pitchFamily="34" charset="-120"/>
              </a:rPr>
              <a:t>Fundația Tinmar &amp; Arctic – împreună pentru sănătate.</a:t>
            </a:r>
            <a:endParaRPr lang="en-US" sz="2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Fundația Tinmar &amp; Arctic – Bagdasar-Arseni</dc:title>
  <dc:subject>PptxGenJS Presentation</dc:subject>
  <dc:creator>Fundația Tinmar</dc:creator>
  <cp:lastModifiedBy>Fundația Tinmar</cp:lastModifiedBy>
  <cp:revision>1</cp:revision>
  <dcterms:created xsi:type="dcterms:W3CDTF">2026-06-03T14:32:26Z</dcterms:created>
  <dcterms:modified xsi:type="dcterms:W3CDTF">2026-06-03T14:32:26Z</dcterms:modified>
</cp:coreProperties>
</file>